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72"/>
  </p:notesMasterIdLst>
  <p:handoutMasterIdLst>
    <p:handoutMasterId r:id="rId73"/>
  </p:handoutMasterIdLst>
  <p:sldIdLst>
    <p:sldId id="256" r:id="rId2"/>
    <p:sldId id="290" r:id="rId3"/>
    <p:sldId id="394" r:id="rId4"/>
    <p:sldId id="367" r:id="rId5"/>
    <p:sldId id="330" r:id="rId6"/>
    <p:sldId id="331" r:id="rId7"/>
    <p:sldId id="328" r:id="rId8"/>
    <p:sldId id="321" r:id="rId9"/>
    <p:sldId id="318" r:id="rId10"/>
    <p:sldId id="368" r:id="rId11"/>
    <p:sldId id="313" r:id="rId12"/>
    <p:sldId id="314" r:id="rId13"/>
    <p:sldId id="327" r:id="rId14"/>
    <p:sldId id="333" r:id="rId15"/>
    <p:sldId id="334" r:id="rId16"/>
    <p:sldId id="370" r:id="rId17"/>
    <p:sldId id="332" r:id="rId18"/>
    <p:sldId id="322" r:id="rId19"/>
    <p:sldId id="323" r:id="rId20"/>
    <p:sldId id="335" r:id="rId21"/>
    <p:sldId id="336" r:id="rId22"/>
    <p:sldId id="337" r:id="rId23"/>
    <p:sldId id="359" r:id="rId24"/>
    <p:sldId id="374" r:id="rId25"/>
    <p:sldId id="344" r:id="rId26"/>
    <p:sldId id="338" r:id="rId27"/>
    <p:sldId id="339" r:id="rId28"/>
    <p:sldId id="340" r:id="rId29"/>
    <p:sldId id="360" r:id="rId30"/>
    <p:sldId id="345" r:id="rId31"/>
    <p:sldId id="361" r:id="rId32"/>
    <p:sldId id="362" r:id="rId33"/>
    <p:sldId id="363" r:id="rId34"/>
    <p:sldId id="390" r:id="rId35"/>
    <p:sldId id="371" r:id="rId36"/>
    <p:sldId id="364" r:id="rId37"/>
    <p:sldId id="387" r:id="rId38"/>
    <p:sldId id="365" r:id="rId39"/>
    <p:sldId id="388" r:id="rId40"/>
    <p:sldId id="366" r:id="rId41"/>
    <p:sldId id="389" r:id="rId42"/>
    <p:sldId id="341" r:id="rId43"/>
    <p:sldId id="347" r:id="rId44"/>
    <p:sldId id="372" r:id="rId45"/>
    <p:sldId id="306" r:id="rId46"/>
    <p:sldId id="353" r:id="rId47"/>
    <p:sldId id="354" r:id="rId48"/>
    <p:sldId id="383" r:id="rId49"/>
    <p:sldId id="348" r:id="rId50"/>
    <p:sldId id="356" r:id="rId51"/>
    <p:sldId id="357" r:id="rId52"/>
    <p:sldId id="358" r:id="rId53"/>
    <p:sldId id="342" r:id="rId54"/>
    <p:sldId id="307" r:id="rId55"/>
    <p:sldId id="346" r:id="rId56"/>
    <p:sldId id="355" r:id="rId57"/>
    <p:sldId id="349" r:id="rId58"/>
    <p:sldId id="350" r:id="rId59"/>
    <p:sldId id="351" r:id="rId60"/>
    <p:sldId id="373" r:id="rId61"/>
    <p:sldId id="379" r:id="rId62"/>
    <p:sldId id="380" r:id="rId63"/>
    <p:sldId id="381" r:id="rId64"/>
    <p:sldId id="382" r:id="rId65"/>
    <p:sldId id="384" r:id="rId66"/>
    <p:sldId id="385" r:id="rId67"/>
    <p:sldId id="386" r:id="rId68"/>
    <p:sldId id="393" r:id="rId69"/>
    <p:sldId id="391" r:id="rId70"/>
    <p:sldId id="392" r:id="rId7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9999"/>
    <a:srgbClr val="FFFFFF"/>
    <a:srgbClr val="FFCCCC"/>
    <a:srgbClr val="DDDDDD"/>
    <a:srgbClr val="C0C0C0"/>
    <a:srgbClr val="FFFFCC"/>
    <a:srgbClr val="CCECFF"/>
    <a:srgbClr val="EAEAEA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ลักษณะชุดรูปแบบ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25" autoAdjust="0"/>
  </p:normalViewPr>
  <p:slideViewPr>
    <p:cSldViewPr>
      <p:cViewPr varScale="1">
        <p:scale>
          <a:sx n="86" d="100"/>
          <a:sy n="86" d="100"/>
        </p:scale>
        <p:origin x="14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3639A1-1F0A-43EA-8E83-F5F86A7FDF47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96A4BFB2-25CD-4974-BA5E-8F7C13CC8906}">
      <dgm:prSet phldrT="[ข้อความ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th-TH" sz="3000" b="1" dirty="0" smtClean="0">
              <a:solidFill>
                <a:schemeClr val="tx1"/>
              </a:solidFill>
              <a:effectLst/>
              <a:cs typeface="+mj-cs"/>
            </a:rPr>
            <a:t>          ค่าใช้จ่ายค้างจ่าย</a:t>
          </a:r>
          <a:endParaRPr lang="th-TH" sz="3000" b="1" dirty="0">
            <a:solidFill>
              <a:schemeClr val="tx1"/>
            </a:solidFill>
            <a:effectLst/>
            <a:cs typeface="+mj-cs"/>
          </a:endParaRPr>
        </a:p>
      </dgm:t>
    </dgm:pt>
    <dgm:pt modelId="{151F9A7B-95C9-44F6-8025-83AF7D6E0B3D}" type="parTrans" cxnId="{811486CF-D012-44F1-9DA9-1AF90AAB418E}">
      <dgm:prSet/>
      <dgm:spPr/>
      <dgm:t>
        <a:bodyPr/>
        <a:lstStyle/>
        <a:p>
          <a:pPr algn="l"/>
          <a:endParaRPr lang="th-TH" sz="3000" b="1">
            <a:solidFill>
              <a:schemeClr val="tx1"/>
            </a:solidFill>
            <a:effectLst/>
            <a:cs typeface="+mj-cs"/>
          </a:endParaRPr>
        </a:p>
      </dgm:t>
    </dgm:pt>
    <dgm:pt modelId="{5B467F2A-0340-458B-BDE0-1C79AA9986C7}" type="sibTrans" cxnId="{811486CF-D012-44F1-9DA9-1AF90AAB418E}">
      <dgm:prSet/>
      <dgm:spPr/>
      <dgm:t>
        <a:bodyPr/>
        <a:lstStyle/>
        <a:p>
          <a:pPr algn="l"/>
          <a:endParaRPr lang="th-TH" sz="3000" b="1">
            <a:solidFill>
              <a:schemeClr val="tx1"/>
            </a:solidFill>
            <a:effectLst/>
            <a:cs typeface="+mj-cs"/>
          </a:endParaRPr>
        </a:p>
      </dgm:t>
    </dgm:pt>
    <dgm:pt modelId="{D2A81999-F12F-4816-B4F7-FB56C9CABDC8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th-TH" sz="3000" b="1" dirty="0" smtClean="0">
              <a:solidFill>
                <a:schemeClr val="tx1"/>
              </a:solidFill>
              <a:effectLst/>
              <a:cs typeface="+mj-cs"/>
            </a:rPr>
            <a:t>          ค่าใช้จ่ายจ่ายล่วงหน้า</a:t>
          </a:r>
          <a:endParaRPr lang="th-TH" sz="3000" b="1" dirty="0">
            <a:solidFill>
              <a:schemeClr val="tx1"/>
            </a:solidFill>
            <a:effectLst/>
            <a:cs typeface="+mj-cs"/>
          </a:endParaRPr>
        </a:p>
      </dgm:t>
    </dgm:pt>
    <dgm:pt modelId="{EF884DB6-8D62-4DF9-B54C-BF70F29929D3}" type="parTrans" cxnId="{3D30D76B-653E-4988-868B-05721F9E2844}">
      <dgm:prSet/>
      <dgm:spPr/>
      <dgm:t>
        <a:bodyPr/>
        <a:lstStyle/>
        <a:p>
          <a:pPr algn="l"/>
          <a:endParaRPr lang="th-TH" sz="3000" b="1">
            <a:solidFill>
              <a:schemeClr val="tx1"/>
            </a:solidFill>
            <a:effectLst/>
            <a:cs typeface="+mj-cs"/>
          </a:endParaRPr>
        </a:p>
      </dgm:t>
    </dgm:pt>
    <dgm:pt modelId="{E13E4244-8817-4009-AC36-AE09FE0AA4D9}" type="sibTrans" cxnId="{3D30D76B-653E-4988-868B-05721F9E2844}">
      <dgm:prSet/>
      <dgm:spPr/>
      <dgm:t>
        <a:bodyPr/>
        <a:lstStyle/>
        <a:p>
          <a:pPr algn="l"/>
          <a:endParaRPr lang="th-TH" sz="3000" b="1">
            <a:solidFill>
              <a:schemeClr val="tx1"/>
            </a:solidFill>
            <a:effectLst/>
            <a:cs typeface="+mj-cs"/>
          </a:endParaRPr>
        </a:p>
      </dgm:t>
    </dgm:pt>
    <dgm:pt modelId="{8E4A2001-B8A4-4AD5-86D8-98C533BC7118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th-TH" sz="3000" b="1" dirty="0" smtClean="0">
              <a:solidFill>
                <a:schemeClr val="tx1"/>
              </a:solidFill>
              <a:effectLst/>
              <a:cs typeface="+mj-cs"/>
            </a:rPr>
            <a:t>          รายได้รับล่วงหน้า</a:t>
          </a:r>
          <a:endParaRPr lang="th-TH" sz="3000" b="1" dirty="0">
            <a:solidFill>
              <a:schemeClr val="tx1"/>
            </a:solidFill>
            <a:effectLst/>
            <a:cs typeface="+mj-cs"/>
          </a:endParaRPr>
        </a:p>
      </dgm:t>
    </dgm:pt>
    <dgm:pt modelId="{7E681E57-D295-4972-A6A8-D610A3DBE241}" type="parTrans" cxnId="{0A804EAA-7939-4E5B-8257-33708141AFDA}">
      <dgm:prSet/>
      <dgm:spPr/>
      <dgm:t>
        <a:bodyPr/>
        <a:lstStyle/>
        <a:p>
          <a:pPr algn="l"/>
          <a:endParaRPr lang="th-TH" sz="3000" b="1">
            <a:solidFill>
              <a:schemeClr val="tx1"/>
            </a:solidFill>
            <a:effectLst/>
            <a:cs typeface="+mj-cs"/>
          </a:endParaRPr>
        </a:p>
      </dgm:t>
    </dgm:pt>
    <dgm:pt modelId="{A51DB002-E800-440D-B87D-FE68AB83B15B}" type="sibTrans" cxnId="{0A804EAA-7939-4E5B-8257-33708141AFDA}">
      <dgm:prSet/>
      <dgm:spPr/>
      <dgm:t>
        <a:bodyPr/>
        <a:lstStyle/>
        <a:p>
          <a:pPr algn="l"/>
          <a:endParaRPr lang="th-TH" sz="3000" b="1">
            <a:solidFill>
              <a:schemeClr val="tx1"/>
            </a:solidFill>
            <a:effectLst/>
            <a:cs typeface="+mj-cs"/>
          </a:endParaRPr>
        </a:p>
      </dgm:t>
    </dgm:pt>
    <dgm:pt modelId="{DB165CA0-CDDF-4A28-90ED-2C9F8D509EF9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th-TH" sz="3000" b="1" dirty="0" smtClean="0">
              <a:solidFill>
                <a:schemeClr val="tx1"/>
              </a:solidFill>
              <a:effectLst/>
              <a:cs typeface="+mj-cs"/>
            </a:rPr>
            <a:t>          รายได้ค้างรับ</a:t>
          </a:r>
          <a:endParaRPr lang="th-TH" sz="3000" b="1" dirty="0">
            <a:solidFill>
              <a:schemeClr val="tx1"/>
            </a:solidFill>
            <a:effectLst/>
            <a:cs typeface="+mj-cs"/>
          </a:endParaRPr>
        </a:p>
      </dgm:t>
    </dgm:pt>
    <dgm:pt modelId="{AE9ABE0C-AD82-4F84-BDFD-547C435F2BFB}" type="parTrans" cxnId="{50D0A9B6-303D-48E4-9BC3-1E5E4CE6764B}">
      <dgm:prSet/>
      <dgm:spPr/>
      <dgm:t>
        <a:bodyPr/>
        <a:lstStyle/>
        <a:p>
          <a:pPr algn="l"/>
          <a:endParaRPr lang="th-TH" sz="3000" b="1">
            <a:solidFill>
              <a:schemeClr val="tx1"/>
            </a:solidFill>
            <a:effectLst/>
            <a:cs typeface="+mj-cs"/>
          </a:endParaRPr>
        </a:p>
      </dgm:t>
    </dgm:pt>
    <dgm:pt modelId="{31360DA7-CDB5-4D46-9F02-AEB3A79AF896}" type="sibTrans" cxnId="{50D0A9B6-303D-48E4-9BC3-1E5E4CE6764B}">
      <dgm:prSet/>
      <dgm:spPr/>
      <dgm:t>
        <a:bodyPr/>
        <a:lstStyle/>
        <a:p>
          <a:pPr algn="l"/>
          <a:endParaRPr lang="th-TH" sz="3000" b="1">
            <a:solidFill>
              <a:schemeClr val="tx1"/>
            </a:solidFill>
            <a:effectLst/>
            <a:cs typeface="+mj-cs"/>
          </a:endParaRPr>
        </a:p>
      </dgm:t>
    </dgm:pt>
    <dgm:pt modelId="{B4FBA466-462B-41FB-A60E-9D8FCAB48EE3}" type="pres">
      <dgm:prSet presAssocID="{693639A1-1F0A-43EA-8E83-F5F86A7FDF4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h-TH"/>
        </a:p>
      </dgm:t>
    </dgm:pt>
    <dgm:pt modelId="{BE99A646-37F5-4080-BFD2-ADD66B760176}" type="pres">
      <dgm:prSet presAssocID="{693639A1-1F0A-43EA-8E83-F5F86A7FDF47}" presName="Name1" presStyleCnt="0"/>
      <dgm:spPr/>
    </dgm:pt>
    <dgm:pt modelId="{1D87656A-6EFF-45D3-82C7-2E8E9291C6BF}" type="pres">
      <dgm:prSet presAssocID="{693639A1-1F0A-43EA-8E83-F5F86A7FDF47}" presName="cycle" presStyleCnt="0"/>
      <dgm:spPr/>
    </dgm:pt>
    <dgm:pt modelId="{10505942-510C-4D3B-9942-D3062D94D450}" type="pres">
      <dgm:prSet presAssocID="{693639A1-1F0A-43EA-8E83-F5F86A7FDF47}" presName="srcNode" presStyleLbl="node1" presStyleIdx="0" presStyleCnt="4"/>
      <dgm:spPr/>
    </dgm:pt>
    <dgm:pt modelId="{1CFD0D33-A4EF-4C63-9306-0A336DA9FF1F}" type="pres">
      <dgm:prSet presAssocID="{693639A1-1F0A-43EA-8E83-F5F86A7FDF47}" presName="conn" presStyleLbl="parChTrans1D2" presStyleIdx="0" presStyleCnt="1"/>
      <dgm:spPr/>
      <dgm:t>
        <a:bodyPr/>
        <a:lstStyle/>
        <a:p>
          <a:endParaRPr lang="th-TH"/>
        </a:p>
      </dgm:t>
    </dgm:pt>
    <dgm:pt modelId="{0FF41CBD-39F2-4EC8-998D-10AE964D45ED}" type="pres">
      <dgm:prSet presAssocID="{693639A1-1F0A-43EA-8E83-F5F86A7FDF47}" presName="extraNode" presStyleLbl="node1" presStyleIdx="0" presStyleCnt="4"/>
      <dgm:spPr/>
    </dgm:pt>
    <dgm:pt modelId="{9F0CE191-9E01-4068-9BE4-E17015BD1A80}" type="pres">
      <dgm:prSet presAssocID="{693639A1-1F0A-43EA-8E83-F5F86A7FDF47}" presName="dstNode" presStyleLbl="node1" presStyleIdx="0" presStyleCnt="4"/>
      <dgm:spPr/>
    </dgm:pt>
    <dgm:pt modelId="{E274418B-B6AD-44D9-BFF7-35A4F93FF702}" type="pres">
      <dgm:prSet presAssocID="{96A4BFB2-25CD-4974-BA5E-8F7C13CC8906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D993EAE-2814-4D60-BD63-9255931ACCD6}" type="pres">
      <dgm:prSet presAssocID="{96A4BFB2-25CD-4974-BA5E-8F7C13CC8906}" presName="accent_1" presStyleCnt="0"/>
      <dgm:spPr/>
    </dgm:pt>
    <dgm:pt modelId="{89EAC223-BB82-4D2E-B0E9-94A23E055E29}" type="pres">
      <dgm:prSet presAssocID="{96A4BFB2-25CD-4974-BA5E-8F7C13CC8906}" presName="accentRepeatNode" presStyleLbl="solidFgAcc1" presStyleIdx="0" presStyleCnt="4"/>
      <dgm:spPr/>
    </dgm:pt>
    <dgm:pt modelId="{6A169817-BD76-4C10-AD77-A5EAF08488E1}" type="pres">
      <dgm:prSet presAssocID="{D2A81999-F12F-4816-B4F7-FB56C9CABDC8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3CA1ECC-8F1A-4B1F-981D-C58FC803AD21}" type="pres">
      <dgm:prSet presAssocID="{D2A81999-F12F-4816-B4F7-FB56C9CABDC8}" presName="accent_2" presStyleCnt="0"/>
      <dgm:spPr/>
    </dgm:pt>
    <dgm:pt modelId="{A2D05735-6301-46FE-8FE4-11EFF1AF4234}" type="pres">
      <dgm:prSet presAssocID="{D2A81999-F12F-4816-B4F7-FB56C9CABDC8}" presName="accentRepeatNode" presStyleLbl="solidFgAcc1" presStyleIdx="1" presStyleCnt="4"/>
      <dgm:spPr/>
    </dgm:pt>
    <dgm:pt modelId="{511F1C1C-91D5-45F2-AB87-0A3A5327B4B8}" type="pres">
      <dgm:prSet presAssocID="{8E4A2001-B8A4-4AD5-86D8-98C533BC711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D57722A-CCB4-46DF-BFFF-68A5C828A6B5}" type="pres">
      <dgm:prSet presAssocID="{8E4A2001-B8A4-4AD5-86D8-98C533BC7118}" presName="accent_3" presStyleCnt="0"/>
      <dgm:spPr/>
    </dgm:pt>
    <dgm:pt modelId="{6564F59B-484C-40A9-B4B0-05CC9FA4DB1B}" type="pres">
      <dgm:prSet presAssocID="{8E4A2001-B8A4-4AD5-86D8-98C533BC7118}" presName="accentRepeatNode" presStyleLbl="solidFgAcc1" presStyleIdx="2" presStyleCnt="4"/>
      <dgm:spPr/>
    </dgm:pt>
    <dgm:pt modelId="{CA9F10A2-5E36-40D5-BC41-85AD2155912D}" type="pres">
      <dgm:prSet presAssocID="{DB165CA0-CDDF-4A28-90ED-2C9F8D509EF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035810E-3E16-499D-AF81-58B552B7243A}" type="pres">
      <dgm:prSet presAssocID="{DB165CA0-CDDF-4A28-90ED-2C9F8D509EF9}" presName="accent_4" presStyleCnt="0"/>
      <dgm:spPr/>
    </dgm:pt>
    <dgm:pt modelId="{2288161F-CB68-4619-872A-D9B04696ACD3}" type="pres">
      <dgm:prSet presAssocID="{DB165CA0-CDDF-4A28-90ED-2C9F8D509EF9}" presName="accentRepeatNode" presStyleLbl="solidFgAcc1" presStyleIdx="3" presStyleCnt="4"/>
      <dgm:spPr/>
      <dgm:t>
        <a:bodyPr/>
        <a:lstStyle/>
        <a:p>
          <a:endParaRPr lang="th-TH"/>
        </a:p>
      </dgm:t>
    </dgm:pt>
  </dgm:ptLst>
  <dgm:cxnLst>
    <dgm:cxn modelId="{0A804EAA-7939-4E5B-8257-33708141AFDA}" srcId="{693639A1-1F0A-43EA-8E83-F5F86A7FDF47}" destId="{8E4A2001-B8A4-4AD5-86D8-98C533BC7118}" srcOrd="2" destOrd="0" parTransId="{7E681E57-D295-4972-A6A8-D610A3DBE241}" sibTransId="{A51DB002-E800-440D-B87D-FE68AB83B15B}"/>
    <dgm:cxn modelId="{02FB9FC8-C5E2-4010-9C2A-2383C1574CD8}" type="presOf" srcId="{96A4BFB2-25CD-4974-BA5E-8F7C13CC8906}" destId="{E274418B-B6AD-44D9-BFF7-35A4F93FF702}" srcOrd="0" destOrd="0" presId="urn:microsoft.com/office/officeart/2008/layout/VerticalCurvedList"/>
    <dgm:cxn modelId="{EBE30A9D-1E2C-4468-803F-4214301C4F20}" type="presOf" srcId="{8E4A2001-B8A4-4AD5-86D8-98C533BC7118}" destId="{511F1C1C-91D5-45F2-AB87-0A3A5327B4B8}" srcOrd="0" destOrd="0" presId="urn:microsoft.com/office/officeart/2008/layout/VerticalCurvedList"/>
    <dgm:cxn modelId="{EC6B45C0-E159-4CF6-BB42-C2C1F23792AE}" type="presOf" srcId="{DB165CA0-CDDF-4A28-90ED-2C9F8D509EF9}" destId="{CA9F10A2-5E36-40D5-BC41-85AD2155912D}" srcOrd="0" destOrd="0" presId="urn:microsoft.com/office/officeart/2008/layout/VerticalCurvedList"/>
    <dgm:cxn modelId="{50D0A9B6-303D-48E4-9BC3-1E5E4CE6764B}" srcId="{693639A1-1F0A-43EA-8E83-F5F86A7FDF47}" destId="{DB165CA0-CDDF-4A28-90ED-2C9F8D509EF9}" srcOrd="3" destOrd="0" parTransId="{AE9ABE0C-AD82-4F84-BDFD-547C435F2BFB}" sibTransId="{31360DA7-CDB5-4D46-9F02-AEB3A79AF896}"/>
    <dgm:cxn modelId="{811486CF-D012-44F1-9DA9-1AF90AAB418E}" srcId="{693639A1-1F0A-43EA-8E83-F5F86A7FDF47}" destId="{96A4BFB2-25CD-4974-BA5E-8F7C13CC8906}" srcOrd="0" destOrd="0" parTransId="{151F9A7B-95C9-44F6-8025-83AF7D6E0B3D}" sibTransId="{5B467F2A-0340-458B-BDE0-1C79AA9986C7}"/>
    <dgm:cxn modelId="{C39254C0-E2BB-4357-8FDC-C118E2F86AB9}" type="presOf" srcId="{D2A81999-F12F-4816-B4F7-FB56C9CABDC8}" destId="{6A169817-BD76-4C10-AD77-A5EAF08488E1}" srcOrd="0" destOrd="0" presId="urn:microsoft.com/office/officeart/2008/layout/VerticalCurvedList"/>
    <dgm:cxn modelId="{3D30D76B-653E-4988-868B-05721F9E2844}" srcId="{693639A1-1F0A-43EA-8E83-F5F86A7FDF47}" destId="{D2A81999-F12F-4816-B4F7-FB56C9CABDC8}" srcOrd="1" destOrd="0" parTransId="{EF884DB6-8D62-4DF9-B54C-BF70F29929D3}" sibTransId="{E13E4244-8817-4009-AC36-AE09FE0AA4D9}"/>
    <dgm:cxn modelId="{23E498BD-71A7-4D42-8519-71C7C847D462}" type="presOf" srcId="{5B467F2A-0340-458B-BDE0-1C79AA9986C7}" destId="{1CFD0D33-A4EF-4C63-9306-0A336DA9FF1F}" srcOrd="0" destOrd="0" presId="urn:microsoft.com/office/officeart/2008/layout/VerticalCurvedList"/>
    <dgm:cxn modelId="{12AA0D65-C02F-40F9-95F5-8B8008FDFF9E}" type="presOf" srcId="{693639A1-1F0A-43EA-8E83-F5F86A7FDF47}" destId="{B4FBA466-462B-41FB-A60E-9D8FCAB48EE3}" srcOrd="0" destOrd="0" presId="urn:microsoft.com/office/officeart/2008/layout/VerticalCurvedList"/>
    <dgm:cxn modelId="{2295BCF0-A9B7-4F04-AE35-DE1F1145F0E1}" type="presParOf" srcId="{B4FBA466-462B-41FB-A60E-9D8FCAB48EE3}" destId="{BE99A646-37F5-4080-BFD2-ADD66B760176}" srcOrd="0" destOrd="0" presId="urn:microsoft.com/office/officeart/2008/layout/VerticalCurvedList"/>
    <dgm:cxn modelId="{BB097EF5-0328-472C-9DCD-54702532875A}" type="presParOf" srcId="{BE99A646-37F5-4080-BFD2-ADD66B760176}" destId="{1D87656A-6EFF-45D3-82C7-2E8E9291C6BF}" srcOrd="0" destOrd="0" presId="urn:microsoft.com/office/officeart/2008/layout/VerticalCurvedList"/>
    <dgm:cxn modelId="{FA3AD8E3-F33D-46F0-A090-8575944BCFBE}" type="presParOf" srcId="{1D87656A-6EFF-45D3-82C7-2E8E9291C6BF}" destId="{10505942-510C-4D3B-9942-D3062D94D450}" srcOrd="0" destOrd="0" presId="urn:microsoft.com/office/officeart/2008/layout/VerticalCurvedList"/>
    <dgm:cxn modelId="{C45FE372-2CC3-484D-AF7D-EE808D7FBBAB}" type="presParOf" srcId="{1D87656A-6EFF-45D3-82C7-2E8E9291C6BF}" destId="{1CFD0D33-A4EF-4C63-9306-0A336DA9FF1F}" srcOrd="1" destOrd="0" presId="urn:microsoft.com/office/officeart/2008/layout/VerticalCurvedList"/>
    <dgm:cxn modelId="{01648DA1-9C21-4056-A3E8-F391C47AAEFB}" type="presParOf" srcId="{1D87656A-6EFF-45D3-82C7-2E8E9291C6BF}" destId="{0FF41CBD-39F2-4EC8-998D-10AE964D45ED}" srcOrd="2" destOrd="0" presId="urn:microsoft.com/office/officeart/2008/layout/VerticalCurvedList"/>
    <dgm:cxn modelId="{B06301C5-C49F-4AE8-AC10-178900B89D0C}" type="presParOf" srcId="{1D87656A-6EFF-45D3-82C7-2E8E9291C6BF}" destId="{9F0CE191-9E01-4068-9BE4-E17015BD1A80}" srcOrd="3" destOrd="0" presId="urn:microsoft.com/office/officeart/2008/layout/VerticalCurvedList"/>
    <dgm:cxn modelId="{0BC81F02-4313-4F82-BE40-10D4511A7F84}" type="presParOf" srcId="{BE99A646-37F5-4080-BFD2-ADD66B760176}" destId="{E274418B-B6AD-44D9-BFF7-35A4F93FF702}" srcOrd="1" destOrd="0" presId="urn:microsoft.com/office/officeart/2008/layout/VerticalCurvedList"/>
    <dgm:cxn modelId="{5DC80908-B444-4C18-B42E-AB0737F7BDE4}" type="presParOf" srcId="{BE99A646-37F5-4080-BFD2-ADD66B760176}" destId="{8D993EAE-2814-4D60-BD63-9255931ACCD6}" srcOrd="2" destOrd="0" presId="urn:microsoft.com/office/officeart/2008/layout/VerticalCurvedList"/>
    <dgm:cxn modelId="{AE68B987-6534-4DD5-A15D-ADC81B9170A1}" type="presParOf" srcId="{8D993EAE-2814-4D60-BD63-9255931ACCD6}" destId="{89EAC223-BB82-4D2E-B0E9-94A23E055E29}" srcOrd="0" destOrd="0" presId="urn:microsoft.com/office/officeart/2008/layout/VerticalCurvedList"/>
    <dgm:cxn modelId="{1B67C045-542C-4C57-A55C-3D4CC4A63182}" type="presParOf" srcId="{BE99A646-37F5-4080-BFD2-ADD66B760176}" destId="{6A169817-BD76-4C10-AD77-A5EAF08488E1}" srcOrd="3" destOrd="0" presId="urn:microsoft.com/office/officeart/2008/layout/VerticalCurvedList"/>
    <dgm:cxn modelId="{F59BFE16-DC0B-40A1-A10D-F8534BA6DF71}" type="presParOf" srcId="{BE99A646-37F5-4080-BFD2-ADD66B760176}" destId="{D3CA1ECC-8F1A-4B1F-981D-C58FC803AD21}" srcOrd="4" destOrd="0" presId="urn:microsoft.com/office/officeart/2008/layout/VerticalCurvedList"/>
    <dgm:cxn modelId="{873B8537-CBF8-40DE-91BF-69F7C075370A}" type="presParOf" srcId="{D3CA1ECC-8F1A-4B1F-981D-C58FC803AD21}" destId="{A2D05735-6301-46FE-8FE4-11EFF1AF4234}" srcOrd="0" destOrd="0" presId="urn:microsoft.com/office/officeart/2008/layout/VerticalCurvedList"/>
    <dgm:cxn modelId="{537B4A99-0435-4169-8C3A-D962041C32C7}" type="presParOf" srcId="{BE99A646-37F5-4080-BFD2-ADD66B760176}" destId="{511F1C1C-91D5-45F2-AB87-0A3A5327B4B8}" srcOrd="5" destOrd="0" presId="urn:microsoft.com/office/officeart/2008/layout/VerticalCurvedList"/>
    <dgm:cxn modelId="{C47B4F4C-3F33-427C-9B4A-FDB1DE851E80}" type="presParOf" srcId="{BE99A646-37F5-4080-BFD2-ADD66B760176}" destId="{1D57722A-CCB4-46DF-BFFF-68A5C828A6B5}" srcOrd="6" destOrd="0" presId="urn:microsoft.com/office/officeart/2008/layout/VerticalCurvedList"/>
    <dgm:cxn modelId="{9BC5AF29-1AA6-402A-8CEB-D85845E2BE83}" type="presParOf" srcId="{1D57722A-CCB4-46DF-BFFF-68A5C828A6B5}" destId="{6564F59B-484C-40A9-B4B0-05CC9FA4DB1B}" srcOrd="0" destOrd="0" presId="urn:microsoft.com/office/officeart/2008/layout/VerticalCurvedList"/>
    <dgm:cxn modelId="{B039F877-70D8-4518-AF2F-A79C2F26BC87}" type="presParOf" srcId="{BE99A646-37F5-4080-BFD2-ADD66B760176}" destId="{CA9F10A2-5E36-40D5-BC41-85AD2155912D}" srcOrd="7" destOrd="0" presId="urn:microsoft.com/office/officeart/2008/layout/VerticalCurvedList"/>
    <dgm:cxn modelId="{971A1B06-51ED-47B3-8584-5AD56FEE5373}" type="presParOf" srcId="{BE99A646-37F5-4080-BFD2-ADD66B760176}" destId="{4035810E-3E16-499D-AF81-58B552B7243A}" srcOrd="8" destOrd="0" presId="urn:microsoft.com/office/officeart/2008/layout/VerticalCurvedList"/>
    <dgm:cxn modelId="{A4F7199E-7B77-4132-936C-0DD7ADB50406}" type="presParOf" srcId="{4035810E-3E16-499D-AF81-58B552B7243A}" destId="{2288161F-CB68-4619-872A-D9B04696ACD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89F60BF-D3EF-486D-BB2F-26D80E75AAD9}" type="doc">
      <dgm:prSet loTypeId="urn:microsoft.com/office/officeart/2005/8/layout/process2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8F69ADC1-48A1-47D0-8789-0D499D2D6F6C}">
      <dgm:prSet phldrT="[ข้อความ]" custT="1"/>
      <dgm:spPr/>
      <dgm:t>
        <a:bodyPr/>
        <a:lstStyle/>
        <a:p>
          <a:r>
            <a:rPr lang="th-TH" sz="2500" b="1" dirty="0" smtClean="0">
              <a:solidFill>
                <a:schemeClr val="tx1"/>
              </a:solidFill>
              <a:cs typeface="+mj-cs"/>
            </a:rPr>
            <a:t>ส่วนงานที่มีวัสดุคงเหลือในระบบ</a:t>
          </a:r>
          <a:endParaRPr lang="th-TH" sz="2500" b="1" dirty="0">
            <a:solidFill>
              <a:schemeClr val="tx1"/>
            </a:solidFill>
            <a:cs typeface="+mj-cs"/>
          </a:endParaRPr>
        </a:p>
      </dgm:t>
    </dgm:pt>
    <dgm:pt modelId="{62563A2B-C1E0-4DB5-9C1A-0700D5C05125}" type="parTrans" cxnId="{2208FFCA-1303-4A6D-BFAE-FF5D28FDE457}">
      <dgm:prSet/>
      <dgm:spPr/>
      <dgm:t>
        <a:bodyPr/>
        <a:lstStyle/>
        <a:p>
          <a:endParaRPr lang="th-TH" sz="2000"/>
        </a:p>
      </dgm:t>
    </dgm:pt>
    <dgm:pt modelId="{4E324411-AA12-4381-9B71-9FB16A43A690}" type="sibTrans" cxnId="{2208FFCA-1303-4A6D-BFAE-FF5D28FDE457}">
      <dgm:prSet custT="1"/>
      <dgm:spPr/>
      <dgm:t>
        <a:bodyPr/>
        <a:lstStyle/>
        <a:p>
          <a:endParaRPr lang="th-TH" sz="2000"/>
        </a:p>
      </dgm:t>
    </dgm:pt>
    <dgm:pt modelId="{4012FBE0-C4E1-4DB6-AEA8-7D6BACE0EF47}">
      <dgm:prSet phldrT="[ข้อความ]" custT="1"/>
      <dgm:spPr/>
      <dgm:t>
        <a:bodyPr/>
        <a:lstStyle/>
        <a:p>
          <a:r>
            <a:rPr lang="th-TH" sz="2500" b="1" dirty="0" smtClean="0">
              <a:solidFill>
                <a:schemeClr val="tx1"/>
              </a:solidFill>
              <a:cs typeface="+mj-cs"/>
            </a:rPr>
            <a:t>ทุกสิ้นเดือนพิมพ์รายงานวัสดุคงเหลือ</a:t>
          </a:r>
        </a:p>
        <a:p>
          <a:r>
            <a:rPr lang="th-TH" sz="2500" b="1" dirty="0" smtClean="0">
              <a:solidFill>
                <a:schemeClr val="tx1"/>
              </a:solidFill>
              <a:cs typeface="+mj-cs"/>
            </a:rPr>
            <a:t>จากระบบบัญชีสามมิติ</a:t>
          </a:r>
          <a:endParaRPr lang="th-TH" sz="2500" b="1" dirty="0">
            <a:solidFill>
              <a:schemeClr val="tx1"/>
            </a:solidFill>
            <a:cs typeface="+mj-cs"/>
          </a:endParaRPr>
        </a:p>
      </dgm:t>
    </dgm:pt>
    <dgm:pt modelId="{1BDC98CF-D575-442E-9723-5B8A04C3D9F0}" type="parTrans" cxnId="{45B35FF6-3AA0-4945-9119-A98D6735BDF7}">
      <dgm:prSet/>
      <dgm:spPr/>
      <dgm:t>
        <a:bodyPr/>
        <a:lstStyle/>
        <a:p>
          <a:endParaRPr lang="th-TH" sz="2000"/>
        </a:p>
      </dgm:t>
    </dgm:pt>
    <dgm:pt modelId="{A50061AF-E534-4F4C-AC00-31EADDAFB12F}" type="sibTrans" cxnId="{45B35FF6-3AA0-4945-9119-A98D6735BDF7}">
      <dgm:prSet custT="1"/>
      <dgm:spPr/>
      <dgm:t>
        <a:bodyPr/>
        <a:lstStyle/>
        <a:p>
          <a:endParaRPr lang="th-TH" sz="2000"/>
        </a:p>
      </dgm:t>
    </dgm:pt>
    <dgm:pt modelId="{9F647018-6F52-46C8-8377-B490590283C0}">
      <dgm:prSet phldrT="[ข้อความ]" custT="1"/>
      <dgm:spPr/>
      <dgm:t>
        <a:bodyPr/>
        <a:lstStyle/>
        <a:p>
          <a:r>
            <a:rPr lang="th-TH" sz="2300" b="1" dirty="0" smtClean="0">
              <a:solidFill>
                <a:schemeClr val="tx1"/>
              </a:solidFill>
              <a:cs typeface="+mj-cs"/>
            </a:rPr>
            <a:t>ตรวจสอบวัสดุคงเหลือว่าจำนวนตรงกับในระบบบัญชีสามมิติหรือไม่</a:t>
          </a:r>
        </a:p>
        <a:p>
          <a:r>
            <a:rPr lang="th-TH" sz="2300" b="1" dirty="0" smtClean="0">
              <a:solidFill>
                <a:schemeClr val="tx1"/>
              </a:solidFill>
              <a:cs typeface="+mj-cs"/>
            </a:rPr>
            <a:t>หากไม่ตรงดำเนินการแก้ไขให้ถูกต้อง</a:t>
          </a:r>
          <a:endParaRPr lang="th-TH" sz="2300" b="1" dirty="0">
            <a:solidFill>
              <a:schemeClr val="tx1"/>
            </a:solidFill>
            <a:cs typeface="+mj-cs"/>
          </a:endParaRPr>
        </a:p>
      </dgm:t>
    </dgm:pt>
    <dgm:pt modelId="{6E2E69B1-57DB-48B2-B2FC-7D70E224B717}" type="parTrans" cxnId="{098F9242-23F6-4C46-BE0A-9DD1ACF86D8C}">
      <dgm:prSet/>
      <dgm:spPr/>
      <dgm:t>
        <a:bodyPr/>
        <a:lstStyle/>
        <a:p>
          <a:endParaRPr lang="th-TH" sz="2000"/>
        </a:p>
      </dgm:t>
    </dgm:pt>
    <dgm:pt modelId="{26F57F95-7F3F-4D26-9930-9A31CAF95F52}" type="sibTrans" cxnId="{098F9242-23F6-4C46-BE0A-9DD1ACF86D8C}">
      <dgm:prSet custT="1"/>
      <dgm:spPr/>
      <dgm:t>
        <a:bodyPr/>
        <a:lstStyle/>
        <a:p>
          <a:endParaRPr lang="th-TH" sz="2000"/>
        </a:p>
      </dgm:t>
    </dgm:pt>
    <dgm:pt modelId="{9132E6F9-BEBC-4D88-9A8E-50862F65CFCE}">
      <dgm:prSet custT="1"/>
      <dgm:spPr/>
      <dgm:t>
        <a:bodyPr/>
        <a:lstStyle/>
        <a:p>
          <a:r>
            <a:rPr lang="th-TH" sz="2500" b="1" dirty="0" smtClean="0">
              <a:solidFill>
                <a:schemeClr val="tx1"/>
              </a:solidFill>
              <a:cs typeface="+mj-cs"/>
            </a:rPr>
            <a:t>ทำบันทึกข้อความส่งรายงานวัสดุคงเหลือ</a:t>
          </a:r>
        </a:p>
        <a:p>
          <a:r>
            <a:rPr lang="th-TH" sz="2500" b="1" dirty="0" smtClean="0">
              <a:solidFill>
                <a:schemeClr val="tx1"/>
              </a:solidFill>
              <a:cs typeface="+mj-cs"/>
            </a:rPr>
            <a:t>มายังกองคลังและทรัพย์สิน</a:t>
          </a:r>
          <a:endParaRPr lang="th-TH" sz="2500" b="1" dirty="0">
            <a:solidFill>
              <a:schemeClr val="tx1"/>
            </a:solidFill>
            <a:cs typeface="+mj-cs"/>
          </a:endParaRPr>
        </a:p>
      </dgm:t>
    </dgm:pt>
    <dgm:pt modelId="{383989C7-6370-4375-ACA9-1E920949D831}" type="parTrans" cxnId="{F2B1CD2C-B7D3-4020-91A6-F9FB0C404073}">
      <dgm:prSet/>
      <dgm:spPr/>
      <dgm:t>
        <a:bodyPr/>
        <a:lstStyle/>
        <a:p>
          <a:endParaRPr lang="th-TH" sz="2000"/>
        </a:p>
      </dgm:t>
    </dgm:pt>
    <dgm:pt modelId="{9BEE77E2-CA39-4344-B099-54A9DB473AE8}" type="sibTrans" cxnId="{F2B1CD2C-B7D3-4020-91A6-F9FB0C404073}">
      <dgm:prSet/>
      <dgm:spPr/>
      <dgm:t>
        <a:bodyPr/>
        <a:lstStyle/>
        <a:p>
          <a:endParaRPr lang="th-TH" sz="2000"/>
        </a:p>
      </dgm:t>
    </dgm:pt>
    <dgm:pt modelId="{00530216-EB97-42F8-80A3-0D3315832D62}" type="pres">
      <dgm:prSet presAssocID="{889F60BF-D3EF-486D-BB2F-26D80E75AAD9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644F136C-C694-462D-9C39-A4E164D66261}" type="pres">
      <dgm:prSet presAssocID="{8F69ADC1-48A1-47D0-8789-0D499D2D6F6C}" presName="node" presStyleLbl="node1" presStyleIdx="0" presStyleCnt="4" custScaleX="17000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B96821A-F71F-4092-9CF9-CBC0B27B6DCE}" type="pres">
      <dgm:prSet presAssocID="{4E324411-AA12-4381-9B71-9FB16A43A690}" presName="sibTrans" presStyleLbl="sibTrans2D1" presStyleIdx="0" presStyleCnt="3"/>
      <dgm:spPr/>
      <dgm:t>
        <a:bodyPr/>
        <a:lstStyle/>
        <a:p>
          <a:endParaRPr lang="th-TH"/>
        </a:p>
      </dgm:t>
    </dgm:pt>
    <dgm:pt modelId="{B4174CCE-101E-434A-887E-7ABCB531F328}" type="pres">
      <dgm:prSet presAssocID="{4E324411-AA12-4381-9B71-9FB16A43A690}" presName="connectorText" presStyleLbl="sibTrans2D1" presStyleIdx="0" presStyleCnt="3"/>
      <dgm:spPr/>
      <dgm:t>
        <a:bodyPr/>
        <a:lstStyle/>
        <a:p>
          <a:endParaRPr lang="th-TH"/>
        </a:p>
      </dgm:t>
    </dgm:pt>
    <dgm:pt modelId="{654735D7-AC7E-443F-8A50-65ED8F07B5B5}" type="pres">
      <dgm:prSet presAssocID="{4012FBE0-C4E1-4DB6-AEA8-7D6BACE0EF47}" presName="node" presStyleLbl="node1" presStyleIdx="1" presStyleCnt="4" custScaleX="17000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4D5121B-CF40-4EF0-9BA3-52C0442F016E}" type="pres">
      <dgm:prSet presAssocID="{A50061AF-E534-4F4C-AC00-31EADDAFB12F}" presName="sibTrans" presStyleLbl="sibTrans2D1" presStyleIdx="1" presStyleCnt="3"/>
      <dgm:spPr/>
      <dgm:t>
        <a:bodyPr/>
        <a:lstStyle/>
        <a:p>
          <a:endParaRPr lang="th-TH"/>
        </a:p>
      </dgm:t>
    </dgm:pt>
    <dgm:pt modelId="{EB9C08CA-B0B6-4840-850A-FB8491AB493F}" type="pres">
      <dgm:prSet presAssocID="{A50061AF-E534-4F4C-AC00-31EADDAFB12F}" presName="connectorText" presStyleLbl="sibTrans2D1" presStyleIdx="1" presStyleCnt="3"/>
      <dgm:spPr/>
      <dgm:t>
        <a:bodyPr/>
        <a:lstStyle/>
        <a:p>
          <a:endParaRPr lang="th-TH"/>
        </a:p>
      </dgm:t>
    </dgm:pt>
    <dgm:pt modelId="{AFCD6BF5-B03F-4903-88F0-FE502956B103}" type="pres">
      <dgm:prSet presAssocID="{9F647018-6F52-46C8-8377-B490590283C0}" presName="node" presStyleLbl="node1" presStyleIdx="2" presStyleCnt="4" custScaleX="17000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D4F1F94-83F9-4876-A9E5-F0A921274C9C}" type="pres">
      <dgm:prSet presAssocID="{26F57F95-7F3F-4D26-9930-9A31CAF95F52}" presName="sibTrans" presStyleLbl="sibTrans2D1" presStyleIdx="2" presStyleCnt="3"/>
      <dgm:spPr/>
      <dgm:t>
        <a:bodyPr/>
        <a:lstStyle/>
        <a:p>
          <a:endParaRPr lang="th-TH"/>
        </a:p>
      </dgm:t>
    </dgm:pt>
    <dgm:pt modelId="{53C29FA3-17B0-498C-A74E-AE16FC04DB11}" type="pres">
      <dgm:prSet presAssocID="{26F57F95-7F3F-4D26-9930-9A31CAF95F52}" presName="connectorText" presStyleLbl="sibTrans2D1" presStyleIdx="2" presStyleCnt="3"/>
      <dgm:spPr/>
      <dgm:t>
        <a:bodyPr/>
        <a:lstStyle/>
        <a:p>
          <a:endParaRPr lang="th-TH"/>
        </a:p>
      </dgm:t>
    </dgm:pt>
    <dgm:pt modelId="{82D52AB1-55E8-4FBF-9640-3053DCEF6226}" type="pres">
      <dgm:prSet presAssocID="{9132E6F9-BEBC-4D88-9A8E-50862F65CFCE}" presName="node" presStyleLbl="node1" presStyleIdx="3" presStyleCnt="4" custScaleX="16671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45B35FF6-3AA0-4945-9119-A98D6735BDF7}" srcId="{889F60BF-D3EF-486D-BB2F-26D80E75AAD9}" destId="{4012FBE0-C4E1-4DB6-AEA8-7D6BACE0EF47}" srcOrd="1" destOrd="0" parTransId="{1BDC98CF-D575-442E-9723-5B8A04C3D9F0}" sibTransId="{A50061AF-E534-4F4C-AC00-31EADDAFB12F}"/>
    <dgm:cxn modelId="{77202CE9-B899-4F72-86A4-83CDE1B860C6}" type="presOf" srcId="{26F57F95-7F3F-4D26-9930-9A31CAF95F52}" destId="{5D4F1F94-83F9-4876-A9E5-F0A921274C9C}" srcOrd="0" destOrd="0" presId="urn:microsoft.com/office/officeart/2005/8/layout/process2"/>
    <dgm:cxn modelId="{4CFED263-A04E-45FA-8A82-6BE5B23C54BB}" type="presOf" srcId="{4E324411-AA12-4381-9B71-9FB16A43A690}" destId="{B4174CCE-101E-434A-887E-7ABCB531F328}" srcOrd="1" destOrd="0" presId="urn:microsoft.com/office/officeart/2005/8/layout/process2"/>
    <dgm:cxn modelId="{2208FFCA-1303-4A6D-BFAE-FF5D28FDE457}" srcId="{889F60BF-D3EF-486D-BB2F-26D80E75AAD9}" destId="{8F69ADC1-48A1-47D0-8789-0D499D2D6F6C}" srcOrd="0" destOrd="0" parTransId="{62563A2B-C1E0-4DB5-9C1A-0700D5C05125}" sibTransId="{4E324411-AA12-4381-9B71-9FB16A43A690}"/>
    <dgm:cxn modelId="{A8C37E77-63F2-4B52-AEB1-FB25895FD6C0}" type="presOf" srcId="{4E324411-AA12-4381-9B71-9FB16A43A690}" destId="{9B96821A-F71F-4092-9CF9-CBC0B27B6DCE}" srcOrd="0" destOrd="0" presId="urn:microsoft.com/office/officeart/2005/8/layout/process2"/>
    <dgm:cxn modelId="{445EEF7C-CB9E-4702-BE97-99D9484BF64B}" type="presOf" srcId="{4012FBE0-C4E1-4DB6-AEA8-7D6BACE0EF47}" destId="{654735D7-AC7E-443F-8A50-65ED8F07B5B5}" srcOrd="0" destOrd="0" presId="urn:microsoft.com/office/officeart/2005/8/layout/process2"/>
    <dgm:cxn modelId="{098F9242-23F6-4C46-BE0A-9DD1ACF86D8C}" srcId="{889F60BF-D3EF-486D-BB2F-26D80E75AAD9}" destId="{9F647018-6F52-46C8-8377-B490590283C0}" srcOrd="2" destOrd="0" parTransId="{6E2E69B1-57DB-48B2-B2FC-7D70E224B717}" sibTransId="{26F57F95-7F3F-4D26-9930-9A31CAF95F52}"/>
    <dgm:cxn modelId="{CC22C34A-1676-4909-BC89-428B92B27CB9}" type="presOf" srcId="{A50061AF-E534-4F4C-AC00-31EADDAFB12F}" destId="{EB9C08CA-B0B6-4840-850A-FB8491AB493F}" srcOrd="1" destOrd="0" presId="urn:microsoft.com/office/officeart/2005/8/layout/process2"/>
    <dgm:cxn modelId="{EAAA2B55-7B6B-4F08-AE84-99C5948B5617}" type="presOf" srcId="{26F57F95-7F3F-4D26-9930-9A31CAF95F52}" destId="{53C29FA3-17B0-498C-A74E-AE16FC04DB11}" srcOrd="1" destOrd="0" presId="urn:microsoft.com/office/officeart/2005/8/layout/process2"/>
    <dgm:cxn modelId="{083401E5-FF1E-4BFA-9927-5ACBFCC4ED92}" type="presOf" srcId="{8F69ADC1-48A1-47D0-8789-0D499D2D6F6C}" destId="{644F136C-C694-462D-9C39-A4E164D66261}" srcOrd="0" destOrd="0" presId="urn:microsoft.com/office/officeart/2005/8/layout/process2"/>
    <dgm:cxn modelId="{00F9E920-4D4C-4C25-A6B9-AD27C9D0937E}" type="presOf" srcId="{889F60BF-D3EF-486D-BB2F-26D80E75AAD9}" destId="{00530216-EB97-42F8-80A3-0D3315832D62}" srcOrd="0" destOrd="0" presId="urn:microsoft.com/office/officeart/2005/8/layout/process2"/>
    <dgm:cxn modelId="{443E615A-8DB1-4C8C-825E-DF4B45D96D68}" type="presOf" srcId="{9F647018-6F52-46C8-8377-B490590283C0}" destId="{AFCD6BF5-B03F-4903-88F0-FE502956B103}" srcOrd="0" destOrd="0" presId="urn:microsoft.com/office/officeart/2005/8/layout/process2"/>
    <dgm:cxn modelId="{4A177A44-1A68-4899-A752-1BB01F23E871}" type="presOf" srcId="{9132E6F9-BEBC-4D88-9A8E-50862F65CFCE}" destId="{82D52AB1-55E8-4FBF-9640-3053DCEF6226}" srcOrd="0" destOrd="0" presId="urn:microsoft.com/office/officeart/2005/8/layout/process2"/>
    <dgm:cxn modelId="{E948A9E8-15B3-4D51-B45A-8C7D697DBD65}" type="presOf" srcId="{A50061AF-E534-4F4C-AC00-31EADDAFB12F}" destId="{B4D5121B-CF40-4EF0-9BA3-52C0442F016E}" srcOrd="0" destOrd="0" presId="urn:microsoft.com/office/officeart/2005/8/layout/process2"/>
    <dgm:cxn modelId="{F2B1CD2C-B7D3-4020-91A6-F9FB0C404073}" srcId="{889F60BF-D3EF-486D-BB2F-26D80E75AAD9}" destId="{9132E6F9-BEBC-4D88-9A8E-50862F65CFCE}" srcOrd="3" destOrd="0" parTransId="{383989C7-6370-4375-ACA9-1E920949D831}" sibTransId="{9BEE77E2-CA39-4344-B099-54A9DB473AE8}"/>
    <dgm:cxn modelId="{5A90FFB6-2E89-4515-A162-3EC1F70734D0}" type="presParOf" srcId="{00530216-EB97-42F8-80A3-0D3315832D62}" destId="{644F136C-C694-462D-9C39-A4E164D66261}" srcOrd="0" destOrd="0" presId="urn:microsoft.com/office/officeart/2005/8/layout/process2"/>
    <dgm:cxn modelId="{F4DAFEDB-2368-4533-B09A-4C78FC7A9266}" type="presParOf" srcId="{00530216-EB97-42F8-80A3-0D3315832D62}" destId="{9B96821A-F71F-4092-9CF9-CBC0B27B6DCE}" srcOrd="1" destOrd="0" presId="urn:microsoft.com/office/officeart/2005/8/layout/process2"/>
    <dgm:cxn modelId="{70E0CF29-AA94-4924-8616-972A5C67CA02}" type="presParOf" srcId="{9B96821A-F71F-4092-9CF9-CBC0B27B6DCE}" destId="{B4174CCE-101E-434A-887E-7ABCB531F328}" srcOrd="0" destOrd="0" presId="urn:microsoft.com/office/officeart/2005/8/layout/process2"/>
    <dgm:cxn modelId="{7ABF1FA8-6E93-41FB-A9DC-EF5A5F2509B2}" type="presParOf" srcId="{00530216-EB97-42F8-80A3-0D3315832D62}" destId="{654735D7-AC7E-443F-8A50-65ED8F07B5B5}" srcOrd="2" destOrd="0" presId="urn:microsoft.com/office/officeart/2005/8/layout/process2"/>
    <dgm:cxn modelId="{5DD8CCD2-8CB1-4173-AD36-3E868685FC0C}" type="presParOf" srcId="{00530216-EB97-42F8-80A3-0D3315832D62}" destId="{B4D5121B-CF40-4EF0-9BA3-52C0442F016E}" srcOrd="3" destOrd="0" presId="urn:microsoft.com/office/officeart/2005/8/layout/process2"/>
    <dgm:cxn modelId="{24596A0E-8425-49A1-94CF-E60FECF112E0}" type="presParOf" srcId="{B4D5121B-CF40-4EF0-9BA3-52C0442F016E}" destId="{EB9C08CA-B0B6-4840-850A-FB8491AB493F}" srcOrd="0" destOrd="0" presId="urn:microsoft.com/office/officeart/2005/8/layout/process2"/>
    <dgm:cxn modelId="{A31D7AE2-0F1C-49CF-B451-2D96B127CF74}" type="presParOf" srcId="{00530216-EB97-42F8-80A3-0D3315832D62}" destId="{AFCD6BF5-B03F-4903-88F0-FE502956B103}" srcOrd="4" destOrd="0" presId="urn:microsoft.com/office/officeart/2005/8/layout/process2"/>
    <dgm:cxn modelId="{9A86220B-6ED8-421B-A2FD-E60AF95F236B}" type="presParOf" srcId="{00530216-EB97-42F8-80A3-0D3315832D62}" destId="{5D4F1F94-83F9-4876-A9E5-F0A921274C9C}" srcOrd="5" destOrd="0" presId="urn:microsoft.com/office/officeart/2005/8/layout/process2"/>
    <dgm:cxn modelId="{6383BE65-3C1F-457E-8549-7CFF747A5069}" type="presParOf" srcId="{5D4F1F94-83F9-4876-A9E5-F0A921274C9C}" destId="{53C29FA3-17B0-498C-A74E-AE16FC04DB11}" srcOrd="0" destOrd="0" presId="urn:microsoft.com/office/officeart/2005/8/layout/process2"/>
    <dgm:cxn modelId="{34164C00-7CE1-41F0-9D47-242A731769F8}" type="presParOf" srcId="{00530216-EB97-42F8-80A3-0D3315832D62}" destId="{82D52AB1-55E8-4FBF-9640-3053DCEF6226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820F2A8-4580-4D34-9623-87661F1A3102}" type="doc">
      <dgm:prSet loTypeId="urn:microsoft.com/office/officeart/2005/8/layout/process2" loCatId="process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th-TH"/>
        </a:p>
      </dgm:t>
    </dgm:pt>
    <dgm:pt modelId="{03699231-F9B6-4DD2-8A35-D6893E445D32}">
      <dgm:prSet phldrT="[ข้อความ]" custT="1"/>
      <dgm:spPr/>
      <dgm:t>
        <a:bodyPr/>
        <a:lstStyle/>
        <a:p>
          <a:r>
            <a:rPr lang="th-TH" sz="3000" b="1" dirty="0" smtClean="0">
              <a:cs typeface="+mj-cs"/>
            </a:rPr>
            <a:t>ทำบันทึกข้อความขอยกเลิก </a:t>
          </a:r>
          <a:r>
            <a:rPr lang="en-US" sz="3000" b="1" dirty="0" smtClean="0">
              <a:cs typeface="+mj-cs"/>
            </a:rPr>
            <a:t>RV </a:t>
          </a:r>
          <a:r>
            <a:rPr lang="th-TH" sz="3000" b="1" dirty="0" smtClean="0">
              <a:cs typeface="+mj-cs"/>
            </a:rPr>
            <a:t>ถึงผู้อำนวยการกองคลังและทรัพย์สิน</a:t>
          </a:r>
        </a:p>
        <a:p>
          <a:r>
            <a:rPr lang="th-TH" sz="3000" b="1" dirty="0" smtClean="0">
              <a:cs typeface="+mj-cs"/>
            </a:rPr>
            <a:t>(โดยที่หัวหน้าส่วนงาน/หน่วยงานยังไม่เซ็นอนุมัติ)</a:t>
          </a:r>
          <a:endParaRPr lang="th-TH" sz="3000" b="1" dirty="0">
            <a:cs typeface="+mj-cs"/>
          </a:endParaRPr>
        </a:p>
      </dgm:t>
    </dgm:pt>
    <dgm:pt modelId="{967DDCC1-7E5A-4B95-B9B7-C03AF09CC46B}" type="parTrans" cxnId="{5F123D5D-B4E1-4A00-9EB9-ED4C7EE70195}">
      <dgm:prSet/>
      <dgm:spPr/>
      <dgm:t>
        <a:bodyPr/>
        <a:lstStyle/>
        <a:p>
          <a:endParaRPr lang="th-TH" sz="3000" b="1">
            <a:cs typeface="+mj-cs"/>
          </a:endParaRPr>
        </a:p>
      </dgm:t>
    </dgm:pt>
    <dgm:pt modelId="{679BE6D5-F425-4A32-A57D-F4258A0812EE}" type="sibTrans" cxnId="{5F123D5D-B4E1-4A00-9EB9-ED4C7EE70195}">
      <dgm:prSet custT="1"/>
      <dgm:spPr/>
      <dgm:t>
        <a:bodyPr/>
        <a:lstStyle/>
        <a:p>
          <a:endParaRPr lang="th-TH" sz="3000" b="1">
            <a:cs typeface="+mj-cs"/>
          </a:endParaRPr>
        </a:p>
      </dgm:t>
    </dgm:pt>
    <dgm:pt modelId="{FA282057-7BE9-46DC-B350-4BB2B340EA39}">
      <dgm:prSet phldrT="[ข้อความ]" custT="1"/>
      <dgm:spPr/>
      <dgm:t>
        <a:bodyPr/>
        <a:lstStyle/>
        <a:p>
          <a:r>
            <a:rPr lang="th-TH" sz="3000" b="1" dirty="0" smtClean="0">
              <a:cs typeface="+mj-cs"/>
            </a:rPr>
            <a:t>ส่ง </a:t>
          </a:r>
          <a:r>
            <a:rPr lang="en-US" sz="3000" b="1" dirty="0" smtClean="0">
              <a:cs typeface="+mj-cs"/>
            </a:rPr>
            <a:t>Fax </a:t>
          </a:r>
          <a:r>
            <a:rPr lang="th-TH" sz="3000" b="1" dirty="0" smtClean="0">
              <a:cs typeface="+mj-cs"/>
            </a:rPr>
            <a:t>หรือ </a:t>
          </a:r>
          <a:r>
            <a:rPr lang="en-US" sz="3000" b="1" dirty="0" smtClean="0">
              <a:cs typeface="+mj-cs"/>
            </a:rPr>
            <a:t>Mail </a:t>
          </a:r>
          <a:r>
            <a:rPr lang="th-TH" sz="3000" b="1" dirty="0" smtClean="0">
              <a:cs typeface="+mj-cs"/>
            </a:rPr>
            <a:t>มายังผู้รับผิดชอบปิดบัญชีเงินสดประจำวัน</a:t>
          </a:r>
          <a:endParaRPr lang="th-TH" sz="3000" b="1" dirty="0">
            <a:cs typeface="+mj-cs"/>
          </a:endParaRPr>
        </a:p>
      </dgm:t>
    </dgm:pt>
    <dgm:pt modelId="{8ADCA363-8C17-44F3-8B8E-4EB7B8AC61EF}" type="parTrans" cxnId="{735B5700-1310-490B-B2FA-CAA3937E6089}">
      <dgm:prSet/>
      <dgm:spPr/>
      <dgm:t>
        <a:bodyPr/>
        <a:lstStyle/>
        <a:p>
          <a:endParaRPr lang="th-TH" sz="3000" b="1">
            <a:cs typeface="+mj-cs"/>
          </a:endParaRPr>
        </a:p>
      </dgm:t>
    </dgm:pt>
    <dgm:pt modelId="{E035A9B8-247F-4D88-AE86-E92CA8B7C409}" type="sibTrans" cxnId="{735B5700-1310-490B-B2FA-CAA3937E6089}">
      <dgm:prSet/>
      <dgm:spPr/>
      <dgm:t>
        <a:bodyPr/>
        <a:lstStyle/>
        <a:p>
          <a:endParaRPr lang="th-TH" sz="3000" b="1">
            <a:cs typeface="+mj-cs"/>
          </a:endParaRPr>
        </a:p>
      </dgm:t>
    </dgm:pt>
    <dgm:pt modelId="{82930C6C-729F-46C5-9C04-E6102306D1A2}">
      <dgm:prSet custT="1"/>
      <dgm:spPr/>
      <dgm:t>
        <a:bodyPr/>
        <a:lstStyle/>
        <a:p>
          <a:r>
            <a:rPr lang="th-TH" sz="3000" b="1" dirty="0" smtClean="0">
              <a:cs typeface="+mj-cs"/>
            </a:rPr>
            <a:t>ส่งบันทึกข้อความขอยกเลิก </a:t>
          </a:r>
          <a:r>
            <a:rPr lang="en-US" sz="3000" b="1" dirty="0" smtClean="0">
              <a:cs typeface="+mj-cs"/>
            </a:rPr>
            <a:t>RV</a:t>
          </a:r>
          <a:r>
            <a:rPr lang="th-TH" sz="3000" b="1" dirty="0" smtClean="0">
              <a:cs typeface="+mj-cs"/>
            </a:rPr>
            <a:t> ที่ได้รับอนุมัติ</a:t>
          </a:r>
        </a:p>
        <a:p>
          <a:r>
            <a:rPr lang="th-TH" sz="3000" b="1" dirty="0" smtClean="0">
              <a:cs typeface="+mj-cs"/>
            </a:rPr>
            <a:t>จากหัวหน้าส่วนงาน/หน่วยงานแล้วมายังกองคลังและทรัพย์สิน</a:t>
          </a:r>
          <a:endParaRPr lang="th-TH" sz="3000" b="1" dirty="0">
            <a:cs typeface="+mj-cs"/>
          </a:endParaRPr>
        </a:p>
      </dgm:t>
    </dgm:pt>
    <dgm:pt modelId="{B7ADE757-3FFC-44E0-B7A8-FD7B71F3A070}" type="parTrans" cxnId="{6042646E-4E45-4EC1-A391-E606D364E24A}">
      <dgm:prSet/>
      <dgm:spPr/>
      <dgm:t>
        <a:bodyPr/>
        <a:lstStyle/>
        <a:p>
          <a:endParaRPr lang="th-TH"/>
        </a:p>
      </dgm:t>
    </dgm:pt>
    <dgm:pt modelId="{11E1DBC1-B33C-49F0-8D10-A8DE88C8477A}" type="sibTrans" cxnId="{6042646E-4E45-4EC1-A391-E606D364E24A}">
      <dgm:prSet/>
      <dgm:spPr/>
      <dgm:t>
        <a:bodyPr/>
        <a:lstStyle/>
        <a:p>
          <a:endParaRPr lang="th-TH"/>
        </a:p>
      </dgm:t>
    </dgm:pt>
    <dgm:pt modelId="{21323DD6-D454-48B3-9E8D-42A7A84F2609}" type="pres">
      <dgm:prSet presAssocID="{9820F2A8-4580-4D34-9623-87661F1A3102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47AA275-6295-41C4-9E2D-AECBAC238C47}" type="pres">
      <dgm:prSet presAssocID="{03699231-F9B6-4DD2-8A35-D6893E445D32}" presName="node" presStyleLbl="node1" presStyleIdx="0" presStyleCnt="3" custScaleX="15689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E52CDEF-01F3-41EE-8380-9E93F92577FF}" type="pres">
      <dgm:prSet presAssocID="{679BE6D5-F425-4A32-A57D-F4258A0812EE}" presName="sibTrans" presStyleLbl="sibTrans2D1" presStyleIdx="0" presStyleCnt="2"/>
      <dgm:spPr/>
      <dgm:t>
        <a:bodyPr/>
        <a:lstStyle/>
        <a:p>
          <a:endParaRPr lang="th-TH"/>
        </a:p>
      </dgm:t>
    </dgm:pt>
    <dgm:pt modelId="{3227F928-5871-4E05-AE06-54681B0C866C}" type="pres">
      <dgm:prSet presAssocID="{679BE6D5-F425-4A32-A57D-F4258A0812EE}" presName="connectorText" presStyleLbl="sibTrans2D1" presStyleIdx="0" presStyleCnt="2"/>
      <dgm:spPr/>
      <dgm:t>
        <a:bodyPr/>
        <a:lstStyle/>
        <a:p>
          <a:endParaRPr lang="th-TH"/>
        </a:p>
      </dgm:t>
    </dgm:pt>
    <dgm:pt modelId="{F3D9FA44-785B-4713-B803-C8B66F4A3ABA}" type="pres">
      <dgm:prSet presAssocID="{FA282057-7BE9-46DC-B350-4BB2B340EA39}" presName="node" presStyleLbl="node1" presStyleIdx="1" presStyleCnt="3" custScaleX="14142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BEC37AD-C1C1-4AD0-A7F0-83FE03F6836A}" type="pres">
      <dgm:prSet presAssocID="{E035A9B8-247F-4D88-AE86-E92CA8B7C409}" presName="sibTrans" presStyleLbl="sibTrans2D1" presStyleIdx="1" presStyleCnt="2"/>
      <dgm:spPr/>
      <dgm:t>
        <a:bodyPr/>
        <a:lstStyle/>
        <a:p>
          <a:endParaRPr lang="th-TH"/>
        </a:p>
      </dgm:t>
    </dgm:pt>
    <dgm:pt modelId="{D896F2F1-B3FF-4F7B-8D39-14ADAEB3A327}" type="pres">
      <dgm:prSet presAssocID="{E035A9B8-247F-4D88-AE86-E92CA8B7C409}" presName="connectorText" presStyleLbl="sibTrans2D1" presStyleIdx="1" presStyleCnt="2"/>
      <dgm:spPr/>
      <dgm:t>
        <a:bodyPr/>
        <a:lstStyle/>
        <a:p>
          <a:endParaRPr lang="th-TH"/>
        </a:p>
      </dgm:t>
    </dgm:pt>
    <dgm:pt modelId="{DB490C30-A572-4792-BE80-5DA738FECDEC}" type="pres">
      <dgm:prSet presAssocID="{82930C6C-729F-46C5-9C04-E6102306D1A2}" presName="node" presStyleLbl="node1" presStyleIdx="2" presStyleCnt="3" custScaleX="16203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55530C73-234E-46E8-B9D9-E0470452F0B1}" type="presOf" srcId="{9820F2A8-4580-4D34-9623-87661F1A3102}" destId="{21323DD6-D454-48B3-9E8D-42A7A84F2609}" srcOrd="0" destOrd="0" presId="urn:microsoft.com/office/officeart/2005/8/layout/process2"/>
    <dgm:cxn modelId="{735B5700-1310-490B-B2FA-CAA3937E6089}" srcId="{9820F2A8-4580-4D34-9623-87661F1A3102}" destId="{FA282057-7BE9-46DC-B350-4BB2B340EA39}" srcOrd="1" destOrd="0" parTransId="{8ADCA363-8C17-44F3-8B8E-4EB7B8AC61EF}" sibTransId="{E035A9B8-247F-4D88-AE86-E92CA8B7C409}"/>
    <dgm:cxn modelId="{E25C1063-CFE2-465C-8423-2CEDCBBE3D63}" type="presOf" srcId="{03699231-F9B6-4DD2-8A35-D6893E445D32}" destId="{F47AA275-6295-41C4-9E2D-AECBAC238C47}" srcOrd="0" destOrd="0" presId="urn:microsoft.com/office/officeart/2005/8/layout/process2"/>
    <dgm:cxn modelId="{6042646E-4E45-4EC1-A391-E606D364E24A}" srcId="{9820F2A8-4580-4D34-9623-87661F1A3102}" destId="{82930C6C-729F-46C5-9C04-E6102306D1A2}" srcOrd="2" destOrd="0" parTransId="{B7ADE757-3FFC-44E0-B7A8-FD7B71F3A070}" sibTransId="{11E1DBC1-B33C-49F0-8D10-A8DE88C8477A}"/>
    <dgm:cxn modelId="{9B9AE819-7579-49E1-9545-584ED88A3BB2}" type="presOf" srcId="{82930C6C-729F-46C5-9C04-E6102306D1A2}" destId="{DB490C30-A572-4792-BE80-5DA738FECDEC}" srcOrd="0" destOrd="0" presId="urn:microsoft.com/office/officeart/2005/8/layout/process2"/>
    <dgm:cxn modelId="{5F123D5D-B4E1-4A00-9EB9-ED4C7EE70195}" srcId="{9820F2A8-4580-4D34-9623-87661F1A3102}" destId="{03699231-F9B6-4DD2-8A35-D6893E445D32}" srcOrd="0" destOrd="0" parTransId="{967DDCC1-7E5A-4B95-B9B7-C03AF09CC46B}" sibTransId="{679BE6D5-F425-4A32-A57D-F4258A0812EE}"/>
    <dgm:cxn modelId="{4D2BB838-8F80-48BD-87E5-B4E194BFBA0E}" type="presOf" srcId="{679BE6D5-F425-4A32-A57D-F4258A0812EE}" destId="{8E52CDEF-01F3-41EE-8380-9E93F92577FF}" srcOrd="0" destOrd="0" presId="urn:microsoft.com/office/officeart/2005/8/layout/process2"/>
    <dgm:cxn modelId="{E245020C-F271-4D37-9761-7CB2C7D3719F}" type="presOf" srcId="{FA282057-7BE9-46DC-B350-4BB2B340EA39}" destId="{F3D9FA44-785B-4713-B803-C8B66F4A3ABA}" srcOrd="0" destOrd="0" presId="urn:microsoft.com/office/officeart/2005/8/layout/process2"/>
    <dgm:cxn modelId="{BEF55E1E-DCB4-4960-A222-3362E16419DF}" type="presOf" srcId="{E035A9B8-247F-4D88-AE86-E92CA8B7C409}" destId="{8BEC37AD-C1C1-4AD0-A7F0-83FE03F6836A}" srcOrd="0" destOrd="0" presId="urn:microsoft.com/office/officeart/2005/8/layout/process2"/>
    <dgm:cxn modelId="{F05E18A5-1331-4A19-BCF4-C2C1FC002A3E}" type="presOf" srcId="{E035A9B8-247F-4D88-AE86-E92CA8B7C409}" destId="{D896F2F1-B3FF-4F7B-8D39-14ADAEB3A327}" srcOrd="1" destOrd="0" presId="urn:microsoft.com/office/officeart/2005/8/layout/process2"/>
    <dgm:cxn modelId="{EA8FBFA9-9E60-41F5-B6DC-650D5667AE0B}" type="presOf" srcId="{679BE6D5-F425-4A32-A57D-F4258A0812EE}" destId="{3227F928-5871-4E05-AE06-54681B0C866C}" srcOrd="1" destOrd="0" presId="urn:microsoft.com/office/officeart/2005/8/layout/process2"/>
    <dgm:cxn modelId="{5B2FB3F7-A9E3-48DA-BC37-8A9AD9E3B2FD}" type="presParOf" srcId="{21323DD6-D454-48B3-9E8D-42A7A84F2609}" destId="{F47AA275-6295-41C4-9E2D-AECBAC238C47}" srcOrd="0" destOrd="0" presId="urn:microsoft.com/office/officeart/2005/8/layout/process2"/>
    <dgm:cxn modelId="{D6F7B21E-2AC8-467D-A35C-251B876A032F}" type="presParOf" srcId="{21323DD6-D454-48B3-9E8D-42A7A84F2609}" destId="{8E52CDEF-01F3-41EE-8380-9E93F92577FF}" srcOrd="1" destOrd="0" presId="urn:microsoft.com/office/officeart/2005/8/layout/process2"/>
    <dgm:cxn modelId="{9B45C8D6-3483-4C22-BEB7-59145DCE2FDD}" type="presParOf" srcId="{8E52CDEF-01F3-41EE-8380-9E93F92577FF}" destId="{3227F928-5871-4E05-AE06-54681B0C866C}" srcOrd="0" destOrd="0" presId="urn:microsoft.com/office/officeart/2005/8/layout/process2"/>
    <dgm:cxn modelId="{CB478601-E8F8-41DD-A9AC-5D9D32B2C591}" type="presParOf" srcId="{21323DD6-D454-48B3-9E8D-42A7A84F2609}" destId="{F3D9FA44-785B-4713-B803-C8B66F4A3ABA}" srcOrd="2" destOrd="0" presId="urn:microsoft.com/office/officeart/2005/8/layout/process2"/>
    <dgm:cxn modelId="{156FB5B2-D2BB-445D-BE5E-24E13D9AA4BF}" type="presParOf" srcId="{21323DD6-D454-48B3-9E8D-42A7A84F2609}" destId="{8BEC37AD-C1C1-4AD0-A7F0-83FE03F6836A}" srcOrd="3" destOrd="0" presId="urn:microsoft.com/office/officeart/2005/8/layout/process2"/>
    <dgm:cxn modelId="{3E70955D-F914-4CEE-BC05-6B0A959621B9}" type="presParOf" srcId="{8BEC37AD-C1C1-4AD0-A7F0-83FE03F6836A}" destId="{D896F2F1-B3FF-4F7B-8D39-14ADAEB3A327}" srcOrd="0" destOrd="0" presId="urn:microsoft.com/office/officeart/2005/8/layout/process2"/>
    <dgm:cxn modelId="{FEEF0BA3-ACBD-4A4A-8CE6-DAA9CD5E51F3}" type="presParOf" srcId="{21323DD6-D454-48B3-9E8D-42A7A84F2609}" destId="{DB490C30-A572-4792-BE80-5DA738FECDEC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3639A1-1F0A-43EA-8E83-F5F86A7FDF47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278A238F-F1AA-49BB-A00C-A4D23775375F}">
      <dgm:prSet phldrT="[ข้อความ]" custT="1"/>
      <dgm:spPr>
        <a:solidFill>
          <a:srgbClr val="92D050"/>
        </a:solidFill>
      </dgm:spPr>
      <dgm:t>
        <a:bodyPr/>
        <a:lstStyle/>
        <a:p>
          <a:pPr algn="l"/>
          <a:r>
            <a:rPr lang="th-TH" sz="3000" b="1" dirty="0" smtClean="0">
              <a:solidFill>
                <a:schemeClr val="tx1"/>
              </a:solidFill>
              <a:effectLst/>
              <a:cs typeface="+mj-cs"/>
            </a:rPr>
            <a:t>          วัสดุคงเหลือ</a:t>
          </a:r>
          <a:endParaRPr lang="th-TH" sz="3000" b="1" dirty="0">
            <a:solidFill>
              <a:schemeClr val="tx1"/>
            </a:solidFill>
            <a:effectLst/>
            <a:cs typeface="+mj-cs"/>
          </a:endParaRPr>
        </a:p>
      </dgm:t>
    </dgm:pt>
    <dgm:pt modelId="{93943C3E-2C7C-4238-B4BF-60022C2671FA}" type="parTrans" cxnId="{71EA89E2-3DAC-4834-BC86-78B68819C435}">
      <dgm:prSet/>
      <dgm:spPr/>
      <dgm:t>
        <a:bodyPr/>
        <a:lstStyle/>
        <a:p>
          <a:pPr algn="l"/>
          <a:endParaRPr lang="th-TH" sz="3000" b="1">
            <a:solidFill>
              <a:schemeClr val="tx1"/>
            </a:solidFill>
            <a:effectLst/>
            <a:cs typeface="+mj-cs"/>
          </a:endParaRPr>
        </a:p>
      </dgm:t>
    </dgm:pt>
    <dgm:pt modelId="{92749242-9F16-41B2-9014-61FF51147790}" type="sibTrans" cxnId="{71EA89E2-3DAC-4834-BC86-78B68819C435}">
      <dgm:prSet/>
      <dgm:spPr/>
      <dgm:t>
        <a:bodyPr/>
        <a:lstStyle/>
        <a:p>
          <a:pPr algn="l"/>
          <a:endParaRPr lang="th-TH" sz="3000" b="1">
            <a:solidFill>
              <a:schemeClr val="tx1"/>
            </a:solidFill>
            <a:effectLst/>
            <a:cs typeface="+mj-cs"/>
          </a:endParaRPr>
        </a:p>
      </dgm:t>
    </dgm:pt>
    <dgm:pt modelId="{93FE3D9F-E7A1-40BB-AB17-272514FCDF7C}">
      <dgm:prSet custT="1"/>
      <dgm:spPr/>
      <dgm:t>
        <a:bodyPr/>
        <a:lstStyle/>
        <a:p>
          <a:pPr algn="l"/>
          <a:r>
            <a:rPr lang="th-TH" sz="3000" b="1" dirty="0" smtClean="0">
              <a:solidFill>
                <a:schemeClr val="tx1"/>
              </a:solidFill>
              <a:effectLst/>
              <a:cs typeface="+mj-cs"/>
            </a:rPr>
            <a:t>          เงินประกันสัญญา</a:t>
          </a:r>
          <a:endParaRPr lang="th-TH" sz="3000" b="1" dirty="0">
            <a:solidFill>
              <a:schemeClr val="tx1"/>
            </a:solidFill>
            <a:effectLst/>
            <a:cs typeface="+mj-cs"/>
          </a:endParaRPr>
        </a:p>
      </dgm:t>
    </dgm:pt>
    <dgm:pt modelId="{F5137724-FA80-422B-89BD-49161F3FFCCA}" type="parTrans" cxnId="{587A1003-17F3-4E88-BE5D-1B1E61353262}">
      <dgm:prSet/>
      <dgm:spPr/>
      <dgm:t>
        <a:bodyPr/>
        <a:lstStyle/>
        <a:p>
          <a:pPr algn="l"/>
          <a:endParaRPr lang="th-TH" sz="3000" b="1">
            <a:solidFill>
              <a:schemeClr val="tx1"/>
            </a:solidFill>
            <a:effectLst/>
            <a:cs typeface="+mj-cs"/>
          </a:endParaRPr>
        </a:p>
      </dgm:t>
    </dgm:pt>
    <dgm:pt modelId="{0C3C45BA-E939-4CD2-8EC2-7BFC47159EC7}" type="sibTrans" cxnId="{587A1003-17F3-4E88-BE5D-1B1E61353262}">
      <dgm:prSet/>
      <dgm:spPr/>
      <dgm:t>
        <a:bodyPr/>
        <a:lstStyle/>
        <a:p>
          <a:pPr algn="l"/>
          <a:endParaRPr lang="th-TH" sz="3000" b="1">
            <a:solidFill>
              <a:schemeClr val="tx1"/>
            </a:solidFill>
            <a:effectLst/>
            <a:cs typeface="+mj-cs"/>
          </a:endParaRPr>
        </a:p>
      </dgm:t>
    </dgm:pt>
    <dgm:pt modelId="{A905FEE4-424F-4995-9C06-A3CA85CBE37A}">
      <dgm:prSet phldrT="[ข้อความ]" custT="1"/>
      <dgm:spPr>
        <a:solidFill>
          <a:srgbClr val="00B0F0"/>
        </a:solidFill>
      </dgm:spPr>
      <dgm:t>
        <a:bodyPr/>
        <a:lstStyle/>
        <a:p>
          <a:pPr algn="l"/>
          <a:r>
            <a:rPr lang="th-TH" sz="2800" b="1" dirty="0" smtClean="0">
              <a:solidFill>
                <a:schemeClr val="tx1"/>
              </a:solidFill>
              <a:effectLst/>
              <a:cs typeface="+mj-cs"/>
            </a:rPr>
            <a:t>           </a:t>
          </a:r>
          <a:r>
            <a:rPr lang="th-TH" sz="2800" b="1" dirty="0" smtClean="0">
              <a:solidFill>
                <a:schemeClr val="tx1"/>
              </a:solidFill>
              <a:effectLst/>
              <a:cs typeface="+mj-cs"/>
            </a:rPr>
            <a:t>การตัดโอนเงินที่โอนเข้าบัญชีเงินฝากธนาคาร</a:t>
          </a:r>
          <a:endParaRPr lang="th-TH" sz="2800" b="1" dirty="0">
            <a:solidFill>
              <a:schemeClr val="tx1"/>
            </a:solidFill>
            <a:effectLst/>
            <a:cs typeface="+mj-cs"/>
          </a:endParaRPr>
        </a:p>
      </dgm:t>
    </dgm:pt>
    <dgm:pt modelId="{F6A8ED70-8ED3-427F-836B-6EB60FAF0831}" type="parTrans" cxnId="{BF03B64D-86B0-484C-9ABC-E8AA1A47D507}">
      <dgm:prSet/>
      <dgm:spPr/>
      <dgm:t>
        <a:bodyPr/>
        <a:lstStyle/>
        <a:p>
          <a:endParaRPr lang="th-TH"/>
        </a:p>
      </dgm:t>
    </dgm:pt>
    <dgm:pt modelId="{240407B1-0401-468C-BA17-7F69EDCB3E88}" type="sibTrans" cxnId="{BF03B64D-86B0-484C-9ABC-E8AA1A47D507}">
      <dgm:prSet/>
      <dgm:spPr/>
      <dgm:t>
        <a:bodyPr/>
        <a:lstStyle/>
        <a:p>
          <a:endParaRPr lang="th-TH"/>
        </a:p>
      </dgm:t>
    </dgm:pt>
    <dgm:pt modelId="{B8FEBD59-0454-47AD-AF2D-7190CF0C6A05}">
      <dgm:prSet phldrT="[ข้อความ]" custT="1"/>
      <dgm:spPr>
        <a:solidFill>
          <a:srgbClr val="FF7C80"/>
        </a:solidFill>
      </dgm:spPr>
      <dgm:t>
        <a:bodyPr/>
        <a:lstStyle/>
        <a:p>
          <a:pPr algn="l"/>
          <a:r>
            <a:rPr lang="th-TH" sz="2800" b="1" dirty="0" smtClean="0">
              <a:solidFill>
                <a:schemeClr val="tx1"/>
              </a:solidFill>
              <a:effectLst/>
              <a:cs typeface="+mj-cs"/>
            </a:rPr>
            <a:t>          เงินค้ำประกันผลงาน</a:t>
          </a:r>
          <a:endParaRPr lang="th-TH" sz="2800" b="1" dirty="0">
            <a:solidFill>
              <a:schemeClr val="tx1"/>
            </a:solidFill>
            <a:effectLst/>
            <a:cs typeface="+mj-cs"/>
          </a:endParaRPr>
        </a:p>
      </dgm:t>
    </dgm:pt>
    <dgm:pt modelId="{1E506F8A-0A6A-4161-8D40-8123BCBD9971}" type="parTrans" cxnId="{8AED1519-F14E-4FC0-8C31-532985C93072}">
      <dgm:prSet/>
      <dgm:spPr/>
      <dgm:t>
        <a:bodyPr/>
        <a:lstStyle/>
        <a:p>
          <a:endParaRPr lang="th-TH"/>
        </a:p>
      </dgm:t>
    </dgm:pt>
    <dgm:pt modelId="{AE65D7B7-31F8-4A28-BC6A-9796AA46AB94}" type="sibTrans" cxnId="{8AED1519-F14E-4FC0-8C31-532985C93072}">
      <dgm:prSet/>
      <dgm:spPr/>
      <dgm:t>
        <a:bodyPr/>
        <a:lstStyle/>
        <a:p>
          <a:endParaRPr lang="th-TH"/>
        </a:p>
      </dgm:t>
    </dgm:pt>
    <dgm:pt modelId="{B4FBA466-462B-41FB-A60E-9D8FCAB48EE3}" type="pres">
      <dgm:prSet presAssocID="{693639A1-1F0A-43EA-8E83-F5F86A7FDF4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h-TH"/>
        </a:p>
      </dgm:t>
    </dgm:pt>
    <dgm:pt modelId="{BE99A646-37F5-4080-BFD2-ADD66B760176}" type="pres">
      <dgm:prSet presAssocID="{693639A1-1F0A-43EA-8E83-F5F86A7FDF47}" presName="Name1" presStyleCnt="0"/>
      <dgm:spPr/>
    </dgm:pt>
    <dgm:pt modelId="{1D87656A-6EFF-45D3-82C7-2E8E9291C6BF}" type="pres">
      <dgm:prSet presAssocID="{693639A1-1F0A-43EA-8E83-F5F86A7FDF47}" presName="cycle" presStyleCnt="0"/>
      <dgm:spPr/>
    </dgm:pt>
    <dgm:pt modelId="{10505942-510C-4D3B-9942-D3062D94D450}" type="pres">
      <dgm:prSet presAssocID="{693639A1-1F0A-43EA-8E83-F5F86A7FDF47}" presName="srcNode" presStyleLbl="node1" presStyleIdx="0" presStyleCnt="4"/>
      <dgm:spPr/>
    </dgm:pt>
    <dgm:pt modelId="{1CFD0D33-A4EF-4C63-9306-0A336DA9FF1F}" type="pres">
      <dgm:prSet presAssocID="{693639A1-1F0A-43EA-8E83-F5F86A7FDF47}" presName="conn" presStyleLbl="parChTrans1D2" presStyleIdx="0" presStyleCnt="1"/>
      <dgm:spPr/>
      <dgm:t>
        <a:bodyPr/>
        <a:lstStyle/>
        <a:p>
          <a:endParaRPr lang="th-TH"/>
        </a:p>
      </dgm:t>
    </dgm:pt>
    <dgm:pt modelId="{0FF41CBD-39F2-4EC8-998D-10AE964D45ED}" type="pres">
      <dgm:prSet presAssocID="{693639A1-1F0A-43EA-8E83-F5F86A7FDF47}" presName="extraNode" presStyleLbl="node1" presStyleIdx="0" presStyleCnt="4"/>
      <dgm:spPr/>
    </dgm:pt>
    <dgm:pt modelId="{9F0CE191-9E01-4068-9BE4-E17015BD1A80}" type="pres">
      <dgm:prSet presAssocID="{693639A1-1F0A-43EA-8E83-F5F86A7FDF47}" presName="dstNode" presStyleLbl="node1" presStyleIdx="0" presStyleCnt="4"/>
      <dgm:spPr/>
    </dgm:pt>
    <dgm:pt modelId="{F95FD3D2-CBE6-44F7-87A2-27206C04CC9C}" type="pres">
      <dgm:prSet presAssocID="{93FE3D9F-E7A1-40BB-AB17-272514FCDF7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324258E-6616-4A6E-926C-4E8F1496FD8E}" type="pres">
      <dgm:prSet presAssocID="{93FE3D9F-E7A1-40BB-AB17-272514FCDF7C}" presName="accent_1" presStyleCnt="0"/>
      <dgm:spPr/>
    </dgm:pt>
    <dgm:pt modelId="{31D6271E-DB7D-423C-94E6-BA170BA862EB}" type="pres">
      <dgm:prSet presAssocID="{93FE3D9F-E7A1-40BB-AB17-272514FCDF7C}" presName="accentRepeatNode" presStyleLbl="solidFgAcc1" presStyleIdx="0" presStyleCnt="4"/>
      <dgm:spPr/>
    </dgm:pt>
    <dgm:pt modelId="{9C235275-B4F1-483F-96A0-CC2786E6EFD0}" type="pres">
      <dgm:prSet presAssocID="{278A238F-F1AA-49BB-A00C-A4D23775375F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E4BF129-8D0A-424E-B65F-06EBE62A5FD8}" type="pres">
      <dgm:prSet presAssocID="{278A238F-F1AA-49BB-A00C-A4D23775375F}" presName="accent_2" presStyleCnt="0"/>
      <dgm:spPr/>
    </dgm:pt>
    <dgm:pt modelId="{4B9F3095-F6A2-4E37-8FE9-1E4CBB4AA3AD}" type="pres">
      <dgm:prSet presAssocID="{278A238F-F1AA-49BB-A00C-A4D23775375F}" presName="accentRepeatNode" presStyleLbl="solidFgAcc1" presStyleIdx="1" presStyleCnt="4"/>
      <dgm:spPr/>
    </dgm:pt>
    <dgm:pt modelId="{914910D2-63FB-474F-B6DD-EB5FF43F6FC3}" type="pres">
      <dgm:prSet presAssocID="{A905FEE4-424F-4995-9C06-A3CA85CBE37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5386F3D-6687-47E2-A619-A50412C048AB}" type="pres">
      <dgm:prSet presAssocID="{A905FEE4-424F-4995-9C06-A3CA85CBE37A}" presName="accent_3" presStyleCnt="0"/>
      <dgm:spPr/>
    </dgm:pt>
    <dgm:pt modelId="{D4E0E619-BF2F-4B02-AAB2-1B19EFFD42DA}" type="pres">
      <dgm:prSet presAssocID="{A905FEE4-424F-4995-9C06-A3CA85CBE37A}" presName="accentRepeatNode" presStyleLbl="solidFgAcc1" presStyleIdx="2" presStyleCnt="4"/>
      <dgm:spPr/>
    </dgm:pt>
    <dgm:pt modelId="{54753741-074E-4D13-99E1-4A545A874D43}" type="pres">
      <dgm:prSet presAssocID="{B8FEBD59-0454-47AD-AF2D-7190CF0C6A0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7128B27-116E-468B-B6B8-8B9ED3D732A4}" type="pres">
      <dgm:prSet presAssocID="{B8FEBD59-0454-47AD-AF2D-7190CF0C6A05}" presName="accent_4" presStyleCnt="0"/>
      <dgm:spPr/>
    </dgm:pt>
    <dgm:pt modelId="{59C2DBDE-7C6C-4C56-A629-DC51F914E1CC}" type="pres">
      <dgm:prSet presAssocID="{B8FEBD59-0454-47AD-AF2D-7190CF0C6A05}" presName="accentRepeatNode" presStyleLbl="solidFgAcc1" presStyleIdx="3" presStyleCnt="4"/>
      <dgm:spPr/>
    </dgm:pt>
  </dgm:ptLst>
  <dgm:cxnLst>
    <dgm:cxn modelId="{21346C64-E181-4119-8A2C-62A3F9BC1637}" type="presOf" srcId="{278A238F-F1AA-49BB-A00C-A4D23775375F}" destId="{9C235275-B4F1-483F-96A0-CC2786E6EFD0}" srcOrd="0" destOrd="0" presId="urn:microsoft.com/office/officeart/2008/layout/VerticalCurvedList"/>
    <dgm:cxn modelId="{5001105E-367E-4C20-9F57-B3C870568CAE}" type="presOf" srcId="{A905FEE4-424F-4995-9C06-A3CA85CBE37A}" destId="{914910D2-63FB-474F-B6DD-EB5FF43F6FC3}" srcOrd="0" destOrd="0" presId="urn:microsoft.com/office/officeart/2008/layout/VerticalCurvedList"/>
    <dgm:cxn modelId="{9EDE8F1C-DC17-459C-8A15-1601F380E775}" type="presOf" srcId="{93FE3D9F-E7A1-40BB-AB17-272514FCDF7C}" destId="{F95FD3D2-CBE6-44F7-87A2-27206C04CC9C}" srcOrd="0" destOrd="0" presId="urn:microsoft.com/office/officeart/2008/layout/VerticalCurvedList"/>
    <dgm:cxn modelId="{B1E24363-5784-43ED-B227-400B48C2D393}" type="presOf" srcId="{693639A1-1F0A-43EA-8E83-F5F86A7FDF47}" destId="{B4FBA466-462B-41FB-A60E-9D8FCAB48EE3}" srcOrd="0" destOrd="0" presId="urn:microsoft.com/office/officeart/2008/layout/VerticalCurvedList"/>
    <dgm:cxn modelId="{71EA89E2-3DAC-4834-BC86-78B68819C435}" srcId="{693639A1-1F0A-43EA-8E83-F5F86A7FDF47}" destId="{278A238F-F1AA-49BB-A00C-A4D23775375F}" srcOrd="1" destOrd="0" parTransId="{93943C3E-2C7C-4238-B4BF-60022C2671FA}" sibTransId="{92749242-9F16-41B2-9014-61FF51147790}"/>
    <dgm:cxn modelId="{587A1003-17F3-4E88-BE5D-1B1E61353262}" srcId="{693639A1-1F0A-43EA-8E83-F5F86A7FDF47}" destId="{93FE3D9F-E7A1-40BB-AB17-272514FCDF7C}" srcOrd="0" destOrd="0" parTransId="{F5137724-FA80-422B-89BD-49161F3FFCCA}" sibTransId="{0C3C45BA-E939-4CD2-8EC2-7BFC47159EC7}"/>
    <dgm:cxn modelId="{16B82AE1-3143-4280-BFE8-8CC89EC293CA}" type="presOf" srcId="{0C3C45BA-E939-4CD2-8EC2-7BFC47159EC7}" destId="{1CFD0D33-A4EF-4C63-9306-0A336DA9FF1F}" srcOrd="0" destOrd="0" presId="urn:microsoft.com/office/officeart/2008/layout/VerticalCurvedList"/>
    <dgm:cxn modelId="{FDC1CCEA-0FA3-43FA-8E6B-11AA926249EE}" type="presOf" srcId="{B8FEBD59-0454-47AD-AF2D-7190CF0C6A05}" destId="{54753741-074E-4D13-99E1-4A545A874D43}" srcOrd="0" destOrd="0" presId="urn:microsoft.com/office/officeart/2008/layout/VerticalCurvedList"/>
    <dgm:cxn modelId="{8AED1519-F14E-4FC0-8C31-532985C93072}" srcId="{693639A1-1F0A-43EA-8E83-F5F86A7FDF47}" destId="{B8FEBD59-0454-47AD-AF2D-7190CF0C6A05}" srcOrd="3" destOrd="0" parTransId="{1E506F8A-0A6A-4161-8D40-8123BCBD9971}" sibTransId="{AE65D7B7-31F8-4A28-BC6A-9796AA46AB94}"/>
    <dgm:cxn modelId="{BF03B64D-86B0-484C-9ABC-E8AA1A47D507}" srcId="{693639A1-1F0A-43EA-8E83-F5F86A7FDF47}" destId="{A905FEE4-424F-4995-9C06-A3CA85CBE37A}" srcOrd="2" destOrd="0" parTransId="{F6A8ED70-8ED3-427F-836B-6EB60FAF0831}" sibTransId="{240407B1-0401-468C-BA17-7F69EDCB3E88}"/>
    <dgm:cxn modelId="{C6735327-C696-4409-92A4-627E75FBA8AC}" type="presParOf" srcId="{B4FBA466-462B-41FB-A60E-9D8FCAB48EE3}" destId="{BE99A646-37F5-4080-BFD2-ADD66B760176}" srcOrd="0" destOrd="0" presId="urn:microsoft.com/office/officeart/2008/layout/VerticalCurvedList"/>
    <dgm:cxn modelId="{67B95DB5-1B8E-4211-BC52-9823C0226254}" type="presParOf" srcId="{BE99A646-37F5-4080-BFD2-ADD66B760176}" destId="{1D87656A-6EFF-45D3-82C7-2E8E9291C6BF}" srcOrd="0" destOrd="0" presId="urn:microsoft.com/office/officeart/2008/layout/VerticalCurvedList"/>
    <dgm:cxn modelId="{13EA7F31-7B12-4A9C-8729-D8B83575D9C9}" type="presParOf" srcId="{1D87656A-6EFF-45D3-82C7-2E8E9291C6BF}" destId="{10505942-510C-4D3B-9942-D3062D94D450}" srcOrd="0" destOrd="0" presId="urn:microsoft.com/office/officeart/2008/layout/VerticalCurvedList"/>
    <dgm:cxn modelId="{FAD2F7C6-93D4-4373-AD51-609BE6F97FB0}" type="presParOf" srcId="{1D87656A-6EFF-45D3-82C7-2E8E9291C6BF}" destId="{1CFD0D33-A4EF-4C63-9306-0A336DA9FF1F}" srcOrd="1" destOrd="0" presId="urn:microsoft.com/office/officeart/2008/layout/VerticalCurvedList"/>
    <dgm:cxn modelId="{573F875C-81CA-439A-B7FB-9DA88C81E00B}" type="presParOf" srcId="{1D87656A-6EFF-45D3-82C7-2E8E9291C6BF}" destId="{0FF41CBD-39F2-4EC8-998D-10AE964D45ED}" srcOrd="2" destOrd="0" presId="urn:microsoft.com/office/officeart/2008/layout/VerticalCurvedList"/>
    <dgm:cxn modelId="{1C565DFC-AA43-44B0-A4E0-3400FBFEE60E}" type="presParOf" srcId="{1D87656A-6EFF-45D3-82C7-2E8E9291C6BF}" destId="{9F0CE191-9E01-4068-9BE4-E17015BD1A80}" srcOrd="3" destOrd="0" presId="urn:microsoft.com/office/officeart/2008/layout/VerticalCurvedList"/>
    <dgm:cxn modelId="{C0F1E6FE-DAC6-4DB8-85B8-AE872497755A}" type="presParOf" srcId="{BE99A646-37F5-4080-BFD2-ADD66B760176}" destId="{F95FD3D2-CBE6-44F7-87A2-27206C04CC9C}" srcOrd="1" destOrd="0" presId="urn:microsoft.com/office/officeart/2008/layout/VerticalCurvedList"/>
    <dgm:cxn modelId="{7E439FB1-E614-4005-B49B-58E74F55D187}" type="presParOf" srcId="{BE99A646-37F5-4080-BFD2-ADD66B760176}" destId="{3324258E-6616-4A6E-926C-4E8F1496FD8E}" srcOrd="2" destOrd="0" presId="urn:microsoft.com/office/officeart/2008/layout/VerticalCurvedList"/>
    <dgm:cxn modelId="{C9D0213D-CCF2-4DBB-9877-F44C841E407C}" type="presParOf" srcId="{3324258E-6616-4A6E-926C-4E8F1496FD8E}" destId="{31D6271E-DB7D-423C-94E6-BA170BA862EB}" srcOrd="0" destOrd="0" presId="urn:microsoft.com/office/officeart/2008/layout/VerticalCurvedList"/>
    <dgm:cxn modelId="{E532E98B-6D30-4085-8EBC-6D11671B6352}" type="presParOf" srcId="{BE99A646-37F5-4080-BFD2-ADD66B760176}" destId="{9C235275-B4F1-483F-96A0-CC2786E6EFD0}" srcOrd="3" destOrd="0" presId="urn:microsoft.com/office/officeart/2008/layout/VerticalCurvedList"/>
    <dgm:cxn modelId="{7815390F-A1D1-4208-83D1-94C912A017A5}" type="presParOf" srcId="{BE99A646-37F5-4080-BFD2-ADD66B760176}" destId="{AE4BF129-8D0A-424E-B65F-06EBE62A5FD8}" srcOrd="4" destOrd="0" presId="urn:microsoft.com/office/officeart/2008/layout/VerticalCurvedList"/>
    <dgm:cxn modelId="{69C34426-9FD0-41A8-8DFD-4BC7FE8C63DB}" type="presParOf" srcId="{AE4BF129-8D0A-424E-B65F-06EBE62A5FD8}" destId="{4B9F3095-F6A2-4E37-8FE9-1E4CBB4AA3AD}" srcOrd="0" destOrd="0" presId="urn:microsoft.com/office/officeart/2008/layout/VerticalCurvedList"/>
    <dgm:cxn modelId="{B5DA5A61-B1B9-40F1-B633-E3ED3BB468A2}" type="presParOf" srcId="{BE99A646-37F5-4080-BFD2-ADD66B760176}" destId="{914910D2-63FB-474F-B6DD-EB5FF43F6FC3}" srcOrd="5" destOrd="0" presId="urn:microsoft.com/office/officeart/2008/layout/VerticalCurvedList"/>
    <dgm:cxn modelId="{D282DA48-EE5C-4BC2-90EE-F1DF26CFA8D9}" type="presParOf" srcId="{BE99A646-37F5-4080-BFD2-ADD66B760176}" destId="{75386F3D-6687-47E2-A619-A50412C048AB}" srcOrd="6" destOrd="0" presId="urn:microsoft.com/office/officeart/2008/layout/VerticalCurvedList"/>
    <dgm:cxn modelId="{6ACCD89C-7CEB-443D-82BE-1878B94F9768}" type="presParOf" srcId="{75386F3D-6687-47E2-A619-A50412C048AB}" destId="{D4E0E619-BF2F-4B02-AAB2-1B19EFFD42DA}" srcOrd="0" destOrd="0" presId="urn:microsoft.com/office/officeart/2008/layout/VerticalCurvedList"/>
    <dgm:cxn modelId="{3C5C94BD-4FF0-46AA-9FD0-F6A33281C8D6}" type="presParOf" srcId="{BE99A646-37F5-4080-BFD2-ADD66B760176}" destId="{54753741-074E-4D13-99E1-4A545A874D43}" srcOrd="7" destOrd="0" presId="urn:microsoft.com/office/officeart/2008/layout/VerticalCurvedList"/>
    <dgm:cxn modelId="{32718F25-1A6C-4116-BD77-CE143BBBC806}" type="presParOf" srcId="{BE99A646-37F5-4080-BFD2-ADD66B760176}" destId="{47128B27-116E-468B-B6B8-8B9ED3D732A4}" srcOrd="8" destOrd="0" presId="urn:microsoft.com/office/officeart/2008/layout/VerticalCurvedList"/>
    <dgm:cxn modelId="{1D691826-10D3-4006-8115-35E35B8B63C1}" type="presParOf" srcId="{47128B27-116E-468B-B6B8-8B9ED3D732A4}" destId="{59C2DBDE-7C6C-4C56-A629-DC51F914E1C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E6744B-8A7D-4E82-9908-D8803A000258}" type="doc">
      <dgm:prSet loTypeId="urn:microsoft.com/office/officeart/2008/layout/PictureAccentLis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98E9B498-0CC6-41E2-969B-6F4B1C2146A4}">
      <dgm:prSet phldrT="[ข้อความ]" custT="1"/>
      <dgm:spPr/>
      <dgm:t>
        <a:bodyPr/>
        <a:lstStyle/>
        <a:p>
          <a:r>
            <a:rPr lang="th-TH" sz="5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ค่าใช้จ่ายค้างจ่าย</a:t>
          </a:r>
          <a:endParaRPr lang="th-TH" sz="5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27186F8D-E9B2-414D-B812-9CEA33D7F788}" type="parTrans" cxnId="{41A877EF-D999-42EC-8CE9-1B328AAED9CA}">
      <dgm:prSet/>
      <dgm:spPr/>
      <dgm:t>
        <a:bodyPr/>
        <a:lstStyle/>
        <a:p>
          <a:endParaRPr lang="th-TH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DDA8F04A-53DF-4F3A-B032-CCD08E6987BA}" type="sibTrans" cxnId="{41A877EF-D999-42EC-8CE9-1B328AAED9CA}">
      <dgm:prSet/>
      <dgm:spPr/>
      <dgm:t>
        <a:bodyPr/>
        <a:lstStyle/>
        <a:p>
          <a:endParaRPr lang="th-TH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F445F561-483C-4BEE-A7D3-4ABB15D4B9A7}">
      <dgm:prSet phldrT="[ข้อความ]" custT="1"/>
      <dgm:spPr/>
      <dgm:t>
        <a:bodyPr/>
        <a:lstStyle/>
        <a:p>
          <a:pPr algn="l"/>
          <a:r>
            <a:rPr lang="th-TH" sz="2000" b="1" dirty="0" smtClean="0">
              <a:solidFill>
                <a:schemeClr val="tx1"/>
              </a:solidFill>
              <a:effectLst/>
              <a:cs typeface="+mj-cs"/>
            </a:rPr>
            <a:t>เรื่องกันเงินไว้เบิกเหลื่อมปี เช่น ค่าจ้างเหมาทำความสะอาด สัญญาเดือนตุลาคม 2559 – กันยายน 2560</a:t>
          </a:r>
        </a:p>
        <a:p>
          <a:pPr algn="l"/>
          <a:r>
            <a:rPr lang="th-TH" sz="2000" b="1" dirty="0" smtClean="0">
              <a:solidFill>
                <a:schemeClr val="tx1"/>
              </a:solidFill>
              <a:effectLst/>
              <a:cs typeface="+mj-cs"/>
            </a:rPr>
            <a:t> แต่ตรวจรับไปแล้วตั้งแต่เดือนตุลาคม 2559- สิงหาคม 2560 ซึ่งเดือนกันยายน 2560 </a:t>
          </a:r>
        </a:p>
        <a:p>
          <a:pPr algn="l"/>
          <a:r>
            <a:rPr lang="th-TH" sz="2000" b="1" dirty="0" smtClean="0">
              <a:solidFill>
                <a:schemeClr val="tx1"/>
              </a:solidFill>
              <a:effectLst/>
              <a:cs typeface="+mj-cs"/>
            </a:rPr>
            <a:t>ตรวจรับภายในเดือนไม่ทัน ต้องทำการกันเงินไว้เบิกเหลื่อมปี</a:t>
          </a:r>
          <a:endParaRPr lang="th-TH" sz="2000" dirty="0">
            <a:solidFill>
              <a:schemeClr val="tx1"/>
            </a:solidFill>
            <a:effectLst/>
            <a:cs typeface="+mj-cs"/>
          </a:endParaRPr>
        </a:p>
      </dgm:t>
    </dgm:pt>
    <dgm:pt modelId="{CD28543A-E3D5-4EFD-85F7-A19AC4B64B8B}" type="parTrans" cxnId="{7641EF7B-8A28-49C9-B3E9-D213A579AF2E}">
      <dgm:prSet/>
      <dgm:spPr/>
      <dgm:t>
        <a:bodyPr/>
        <a:lstStyle/>
        <a:p>
          <a:endParaRPr lang="th-TH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17340BC1-87BB-42DF-8E4F-DA2D876B4FDC}" type="sibTrans" cxnId="{7641EF7B-8A28-49C9-B3E9-D213A579AF2E}">
      <dgm:prSet/>
      <dgm:spPr/>
      <dgm:t>
        <a:bodyPr/>
        <a:lstStyle/>
        <a:p>
          <a:endParaRPr lang="th-TH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C2909C70-44C2-44AA-B27E-DCF268BF552A}">
      <dgm:prSet custT="1"/>
      <dgm:spPr/>
      <dgm:t>
        <a:bodyPr/>
        <a:lstStyle/>
        <a:p>
          <a:pPr algn="l"/>
          <a:r>
            <a:rPr lang="th-TH" sz="2200" b="1" dirty="0" smtClean="0">
              <a:solidFill>
                <a:schemeClr val="tx1"/>
              </a:solidFill>
              <a:effectLst/>
              <a:cs typeface="+mj-cs"/>
            </a:rPr>
            <a:t>ค่าใช้จ่ายที่เกิดขึ้นในปีงบประมาณ 2560 แต่ส่วนงาน/หน่วยงาน ยังไม่ได้บันทึก </a:t>
          </a:r>
          <a:r>
            <a:rPr lang="en-US" sz="2200" b="1" dirty="0" smtClean="0">
              <a:solidFill>
                <a:schemeClr val="tx1"/>
              </a:solidFill>
              <a:effectLst/>
              <a:cs typeface="+mj-cs"/>
            </a:rPr>
            <a:t>AP </a:t>
          </a:r>
          <a:endParaRPr lang="th-TH" sz="2200" b="1" dirty="0" smtClean="0">
            <a:solidFill>
              <a:schemeClr val="tx1"/>
            </a:solidFill>
            <a:effectLst/>
            <a:cs typeface="+mj-cs"/>
          </a:endParaRPr>
        </a:p>
        <a:p>
          <a:pPr algn="l"/>
          <a:r>
            <a:rPr lang="th-TH" sz="2200" b="1" dirty="0" smtClean="0">
              <a:solidFill>
                <a:schemeClr val="tx1"/>
              </a:solidFill>
              <a:effectLst/>
              <a:cs typeface="+mj-cs"/>
            </a:rPr>
            <a:t>ในระบบบัญชีสามมิติ ต้องนำค่าใช้จ่ายดังกล่าวมาบันทึก </a:t>
          </a:r>
          <a:r>
            <a:rPr lang="en-US" sz="2200" b="1" dirty="0" smtClean="0">
              <a:solidFill>
                <a:schemeClr val="tx1"/>
              </a:solidFill>
              <a:effectLst/>
              <a:cs typeface="+mj-cs"/>
            </a:rPr>
            <a:t>AP </a:t>
          </a:r>
          <a:r>
            <a:rPr lang="th-TH" sz="2200" b="1" dirty="0" smtClean="0">
              <a:solidFill>
                <a:schemeClr val="tx1"/>
              </a:solidFill>
              <a:effectLst/>
              <a:cs typeface="+mj-cs"/>
            </a:rPr>
            <a:t>เบิกในปีงบประมาณ 2561</a:t>
          </a:r>
        </a:p>
      </dgm:t>
    </dgm:pt>
    <dgm:pt modelId="{177AF4F3-D2FD-41EB-A9EF-927B0261D996}" type="parTrans" cxnId="{FC5A032A-5199-4EE3-B1DF-049AD5B34FEC}">
      <dgm:prSet/>
      <dgm:spPr/>
      <dgm:t>
        <a:bodyPr/>
        <a:lstStyle/>
        <a:p>
          <a:endParaRPr lang="th-TH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CC98ADB5-A828-4594-9B5E-9C220FB1AD1A}" type="sibTrans" cxnId="{FC5A032A-5199-4EE3-B1DF-049AD5B34FEC}">
      <dgm:prSet/>
      <dgm:spPr/>
      <dgm:t>
        <a:bodyPr/>
        <a:lstStyle/>
        <a:p>
          <a:endParaRPr lang="th-TH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561166FB-CDBF-4CC8-9E9F-E94A9FF2E1A6}">
      <dgm:prSet custT="1"/>
      <dgm:spPr/>
      <dgm:t>
        <a:bodyPr/>
        <a:lstStyle/>
        <a:p>
          <a:pPr algn="l"/>
          <a:r>
            <a:rPr lang="th-TH" sz="2200" b="1" dirty="0" smtClean="0">
              <a:solidFill>
                <a:schemeClr val="tx1"/>
              </a:solidFill>
              <a:effectLst/>
              <a:cs typeface="+mj-cs"/>
            </a:rPr>
            <a:t>ค่าใช้จ่ายค้างเบิกข้ามปีที่ไม่บันทึก </a:t>
          </a:r>
          <a:r>
            <a:rPr lang="en-US" sz="2200" b="1" dirty="0" smtClean="0">
              <a:solidFill>
                <a:schemeClr val="tx1"/>
              </a:solidFill>
              <a:effectLst/>
              <a:cs typeface="+mj-cs"/>
            </a:rPr>
            <a:t>AP </a:t>
          </a:r>
          <a:r>
            <a:rPr lang="th-TH" sz="2200" b="1" dirty="0" smtClean="0">
              <a:solidFill>
                <a:schemeClr val="tx1"/>
              </a:solidFill>
              <a:effectLst/>
              <a:cs typeface="+mj-cs"/>
            </a:rPr>
            <a:t>ในระบบบัญชีสามมิติ</a:t>
          </a:r>
        </a:p>
      </dgm:t>
    </dgm:pt>
    <dgm:pt modelId="{24E61385-C926-4148-BDCF-C522ED86207E}" type="parTrans" cxnId="{FE06C03E-DE36-432E-B907-6DD686E783C9}">
      <dgm:prSet/>
      <dgm:spPr/>
      <dgm:t>
        <a:bodyPr/>
        <a:lstStyle/>
        <a:p>
          <a:endParaRPr lang="th-TH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ABC32BB1-91E3-4AD1-A9CD-6CACA373AEA2}" type="sibTrans" cxnId="{FE06C03E-DE36-432E-B907-6DD686E783C9}">
      <dgm:prSet/>
      <dgm:spPr/>
      <dgm:t>
        <a:bodyPr/>
        <a:lstStyle/>
        <a:p>
          <a:endParaRPr lang="th-TH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1FFB206A-1D4C-43EA-AB08-BF2120B14C18}" type="pres">
      <dgm:prSet presAssocID="{6AE6744B-8A7D-4E82-9908-D8803A000258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3309B897-97CA-48C0-8C4F-6365B0296F87}" type="pres">
      <dgm:prSet presAssocID="{98E9B498-0CC6-41E2-969B-6F4B1C2146A4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th-TH"/>
        </a:p>
      </dgm:t>
    </dgm:pt>
    <dgm:pt modelId="{C7D06974-5272-41C2-8DDB-F3CED829F187}" type="pres">
      <dgm:prSet presAssocID="{98E9B498-0CC6-41E2-969B-6F4B1C2146A4}" presName="rootComposite" presStyleCnt="0">
        <dgm:presLayoutVars/>
      </dgm:prSet>
      <dgm:spPr/>
      <dgm:t>
        <a:bodyPr/>
        <a:lstStyle/>
        <a:p>
          <a:endParaRPr lang="th-TH"/>
        </a:p>
      </dgm:t>
    </dgm:pt>
    <dgm:pt modelId="{F55875DE-0D01-4A29-BF43-6D13D4F9FD7A}" type="pres">
      <dgm:prSet presAssocID="{98E9B498-0CC6-41E2-969B-6F4B1C2146A4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th-TH"/>
        </a:p>
      </dgm:t>
    </dgm:pt>
    <dgm:pt modelId="{7E3AE171-FE33-4C80-AFEC-A307D1C3B417}" type="pres">
      <dgm:prSet presAssocID="{98E9B498-0CC6-41E2-969B-6F4B1C2146A4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  <dgm:pt modelId="{AA254D6F-116D-4AA6-AA71-43DB62C35A77}" type="pres">
      <dgm:prSet presAssocID="{C2909C70-44C2-44AA-B27E-DCF268BF552A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  <dgm:pt modelId="{CC77AEC0-FA7C-4CB7-B75B-215B88A46C9A}" type="pres">
      <dgm:prSet presAssocID="{C2909C70-44C2-44AA-B27E-DCF268BF552A}" presName="Image" presStyleLbl="node1" presStyleIdx="0" presStyleCnt="3" custLinFactNeighborX="-6484"/>
      <dgm:spPr>
        <a:prstGeom prst="chevron">
          <a:avLst/>
        </a:prstGeom>
      </dgm:spPr>
      <dgm:t>
        <a:bodyPr/>
        <a:lstStyle/>
        <a:p>
          <a:endParaRPr lang="th-TH"/>
        </a:p>
      </dgm:t>
    </dgm:pt>
    <dgm:pt modelId="{589E784D-4C46-4168-9448-7DB5581BFD31}" type="pres">
      <dgm:prSet presAssocID="{C2909C70-44C2-44AA-B27E-DCF268BF552A}" presName="childText" presStyleLbl="lnNode1" presStyleIdx="0" presStyleCnt="3" custScaleX="121113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th-TH"/>
        </a:p>
      </dgm:t>
    </dgm:pt>
    <dgm:pt modelId="{A25F0EBE-1B67-4734-A34F-EF043CA15694}" type="pres">
      <dgm:prSet presAssocID="{561166FB-CDBF-4CC8-9E9F-E94A9FF2E1A6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  <dgm:pt modelId="{A6DD9856-E3DA-42EB-8879-F9180E7857A0}" type="pres">
      <dgm:prSet presAssocID="{561166FB-CDBF-4CC8-9E9F-E94A9FF2E1A6}" presName="Image" presStyleLbl="node1" presStyleIdx="1" presStyleCnt="3" custLinFactNeighborX="-6484"/>
      <dgm:spPr>
        <a:prstGeom prst="chevron">
          <a:avLst/>
        </a:prstGeom>
      </dgm:spPr>
      <dgm:t>
        <a:bodyPr/>
        <a:lstStyle/>
        <a:p>
          <a:endParaRPr lang="th-TH"/>
        </a:p>
      </dgm:t>
    </dgm:pt>
    <dgm:pt modelId="{383374C5-BEF6-4C89-A14E-6278EEDD1BE1}" type="pres">
      <dgm:prSet presAssocID="{561166FB-CDBF-4CC8-9E9F-E94A9FF2E1A6}" presName="childText" presStyleLbl="lnNode1" presStyleIdx="1" presStyleCnt="3" custScaleX="121113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th-TH"/>
        </a:p>
      </dgm:t>
    </dgm:pt>
    <dgm:pt modelId="{A70A50BF-68F3-4B3C-9CBA-6CBCD91D2A68}" type="pres">
      <dgm:prSet presAssocID="{F445F561-483C-4BEE-A7D3-4ABB15D4B9A7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  <dgm:pt modelId="{F07F3F8C-A426-43E4-B20F-0BF7DAFCED9D}" type="pres">
      <dgm:prSet presAssocID="{F445F561-483C-4BEE-A7D3-4ABB15D4B9A7}" presName="Image" presStyleLbl="node1" presStyleIdx="2" presStyleCnt="3" custLinFactNeighborX="-6484"/>
      <dgm:spPr>
        <a:prstGeom prst="chevron">
          <a:avLst/>
        </a:prstGeom>
      </dgm:spPr>
      <dgm:t>
        <a:bodyPr/>
        <a:lstStyle/>
        <a:p>
          <a:endParaRPr lang="th-TH"/>
        </a:p>
      </dgm:t>
    </dgm:pt>
    <dgm:pt modelId="{EB10B8B0-A08A-4220-B7F3-5381F2CFB485}" type="pres">
      <dgm:prSet presAssocID="{F445F561-483C-4BEE-A7D3-4ABB15D4B9A7}" presName="childText" presStyleLbl="lnNode1" presStyleIdx="2" presStyleCnt="3" custScaleX="121113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th-TH"/>
        </a:p>
      </dgm:t>
    </dgm:pt>
  </dgm:ptLst>
  <dgm:cxnLst>
    <dgm:cxn modelId="{FC5A032A-5199-4EE3-B1DF-049AD5B34FEC}" srcId="{98E9B498-0CC6-41E2-969B-6F4B1C2146A4}" destId="{C2909C70-44C2-44AA-B27E-DCF268BF552A}" srcOrd="0" destOrd="0" parTransId="{177AF4F3-D2FD-41EB-A9EF-927B0261D996}" sibTransId="{CC98ADB5-A828-4594-9B5E-9C220FB1AD1A}"/>
    <dgm:cxn modelId="{2487AC9A-80BD-4268-8F9B-D594FF98B823}" type="presOf" srcId="{561166FB-CDBF-4CC8-9E9F-E94A9FF2E1A6}" destId="{383374C5-BEF6-4C89-A14E-6278EEDD1BE1}" srcOrd="0" destOrd="0" presId="urn:microsoft.com/office/officeart/2008/layout/PictureAccentList"/>
    <dgm:cxn modelId="{79A209BB-FA2E-4160-A5A5-1AEABFECEDAD}" type="presOf" srcId="{6AE6744B-8A7D-4E82-9908-D8803A000258}" destId="{1FFB206A-1D4C-43EA-AB08-BF2120B14C18}" srcOrd="0" destOrd="0" presId="urn:microsoft.com/office/officeart/2008/layout/PictureAccentList"/>
    <dgm:cxn modelId="{41A877EF-D999-42EC-8CE9-1B328AAED9CA}" srcId="{6AE6744B-8A7D-4E82-9908-D8803A000258}" destId="{98E9B498-0CC6-41E2-969B-6F4B1C2146A4}" srcOrd="0" destOrd="0" parTransId="{27186F8D-E9B2-414D-B812-9CEA33D7F788}" sibTransId="{DDA8F04A-53DF-4F3A-B032-CCD08E6987BA}"/>
    <dgm:cxn modelId="{D31F8ABC-F588-4962-999D-8F2A3AE1920B}" type="presOf" srcId="{F445F561-483C-4BEE-A7D3-4ABB15D4B9A7}" destId="{EB10B8B0-A08A-4220-B7F3-5381F2CFB485}" srcOrd="0" destOrd="0" presId="urn:microsoft.com/office/officeart/2008/layout/PictureAccentList"/>
    <dgm:cxn modelId="{D98E1520-F999-41AE-BC39-CA6C7618562E}" type="presOf" srcId="{C2909C70-44C2-44AA-B27E-DCF268BF552A}" destId="{589E784D-4C46-4168-9448-7DB5581BFD31}" srcOrd="0" destOrd="0" presId="urn:microsoft.com/office/officeart/2008/layout/PictureAccentList"/>
    <dgm:cxn modelId="{FE06C03E-DE36-432E-B907-6DD686E783C9}" srcId="{98E9B498-0CC6-41E2-969B-6F4B1C2146A4}" destId="{561166FB-CDBF-4CC8-9E9F-E94A9FF2E1A6}" srcOrd="1" destOrd="0" parTransId="{24E61385-C926-4148-BDCF-C522ED86207E}" sibTransId="{ABC32BB1-91E3-4AD1-A9CD-6CACA373AEA2}"/>
    <dgm:cxn modelId="{7641EF7B-8A28-49C9-B3E9-D213A579AF2E}" srcId="{98E9B498-0CC6-41E2-969B-6F4B1C2146A4}" destId="{F445F561-483C-4BEE-A7D3-4ABB15D4B9A7}" srcOrd="2" destOrd="0" parTransId="{CD28543A-E3D5-4EFD-85F7-A19AC4B64B8B}" sibTransId="{17340BC1-87BB-42DF-8E4F-DA2D876B4FDC}"/>
    <dgm:cxn modelId="{AA57874C-1EF7-4E62-A22E-4B8265C1A033}" type="presOf" srcId="{98E9B498-0CC6-41E2-969B-6F4B1C2146A4}" destId="{F55875DE-0D01-4A29-BF43-6D13D4F9FD7A}" srcOrd="0" destOrd="0" presId="urn:microsoft.com/office/officeart/2008/layout/PictureAccentList"/>
    <dgm:cxn modelId="{79865B91-A66A-48DC-92FE-51D1839F560B}" type="presParOf" srcId="{1FFB206A-1D4C-43EA-AB08-BF2120B14C18}" destId="{3309B897-97CA-48C0-8C4F-6365B0296F87}" srcOrd="0" destOrd="0" presId="urn:microsoft.com/office/officeart/2008/layout/PictureAccentList"/>
    <dgm:cxn modelId="{6019B823-CFF1-49D7-9140-F9C9283C3B20}" type="presParOf" srcId="{3309B897-97CA-48C0-8C4F-6365B0296F87}" destId="{C7D06974-5272-41C2-8DDB-F3CED829F187}" srcOrd="0" destOrd="0" presId="urn:microsoft.com/office/officeart/2008/layout/PictureAccentList"/>
    <dgm:cxn modelId="{4C555307-A790-4983-A278-56CBF494D4B6}" type="presParOf" srcId="{C7D06974-5272-41C2-8DDB-F3CED829F187}" destId="{F55875DE-0D01-4A29-BF43-6D13D4F9FD7A}" srcOrd="0" destOrd="0" presId="urn:microsoft.com/office/officeart/2008/layout/PictureAccentList"/>
    <dgm:cxn modelId="{CB91B7F4-6BDB-478D-8702-C13513048D8E}" type="presParOf" srcId="{3309B897-97CA-48C0-8C4F-6365B0296F87}" destId="{7E3AE171-FE33-4C80-AFEC-A307D1C3B417}" srcOrd="1" destOrd="0" presId="urn:microsoft.com/office/officeart/2008/layout/PictureAccentList"/>
    <dgm:cxn modelId="{F381B803-55F2-4535-8118-D66A66C3DF62}" type="presParOf" srcId="{7E3AE171-FE33-4C80-AFEC-A307D1C3B417}" destId="{AA254D6F-116D-4AA6-AA71-43DB62C35A77}" srcOrd="0" destOrd="0" presId="urn:microsoft.com/office/officeart/2008/layout/PictureAccentList"/>
    <dgm:cxn modelId="{527B4ADB-64DD-4D57-A36C-8A9B3F13F528}" type="presParOf" srcId="{AA254D6F-116D-4AA6-AA71-43DB62C35A77}" destId="{CC77AEC0-FA7C-4CB7-B75B-215B88A46C9A}" srcOrd="0" destOrd="0" presId="urn:microsoft.com/office/officeart/2008/layout/PictureAccentList"/>
    <dgm:cxn modelId="{09E4D889-F39F-4B6F-9E3B-7C21CEA45430}" type="presParOf" srcId="{AA254D6F-116D-4AA6-AA71-43DB62C35A77}" destId="{589E784D-4C46-4168-9448-7DB5581BFD31}" srcOrd="1" destOrd="0" presId="urn:microsoft.com/office/officeart/2008/layout/PictureAccentList"/>
    <dgm:cxn modelId="{EC8E1AB2-C39B-4F2F-8308-4B0334C90A57}" type="presParOf" srcId="{7E3AE171-FE33-4C80-AFEC-A307D1C3B417}" destId="{A25F0EBE-1B67-4734-A34F-EF043CA15694}" srcOrd="1" destOrd="0" presId="urn:microsoft.com/office/officeart/2008/layout/PictureAccentList"/>
    <dgm:cxn modelId="{A0122467-3463-4FD0-A719-F4857A1458BA}" type="presParOf" srcId="{A25F0EBE-1B67-4734-A34F-EF043CA15694}" destId="{A6DD9856-E3DA-42EB-8879-F9180E7857A0}" srcOrd="0" destOrd="0" presId="urn:microsoft.com/office/officeart/2008/layout/PictureAccentList"/>
    <dgm:cxn modelId="{FE3F145C-48C1-4E14-9256-C8986F9776EF}" type="presParOf" srcId="{A25F0EBE-1B67-4734-A34F-EF043CA15694}" destId="{383374C5-BEF6-4C89-A14E-6278EEDD1BE1}" srcOrd="1" destOrd="0" presId="urn:microsoft.com/office/officeart/2008/layout/PictureAccentList"/>
    <dgm:cxn modelId="{3793C8EE-5A5F-48F7-9B29-2A01FDDC96F2}" type="presParOf" srcId="{7E3AE171-FE33-4C80-AFEC-A307D1C3B417}" destId="{A70A50BF-68F3-4B3C-9CBA-6CBCD91D2A68}" srcOrd="2" destOrd="0" presId="urn:microsoft.com/office/officeart/2008/layout/PictureAccentList"/>
    <dgm:cxn modelId="{7CA80CA5-91C7-4D32-BBEC-00DAE6EF27ED}" type="presParOf" srcId="{A70A50BF-68F3-4B3C-9CBA-6CBCD91D2A68}" destId="{F07F3F8C-A426-43E4-B20F-0BF7DAFCED9D}" srcOrd="0" destOrd="0" presId="urn:microsoft.com/office/officeart/2008/layout/PictureAccentList"/>
    <dgm:cxn modelId="{45B553D3-1F4F-4792-88A9-4B31F98F5F43}" type="presParOf" srcId="{A70A50BF-68F3-4B3C-9CBA-6CBCD91D2A68}" destId="{EB10B8B0-A08A-4220-B7F3-5381F2CFB48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E2737E-3E09-41D8-B1B4-C8149EB7C921}" type="doc">
      <dgm:prSet loTypeId="urn:microsoft.com/office/officeart/2005/8/layout/pList2" loCatId="picture" qsTypeId="urn:microsoft.com/office/officeart/2005/8/quickstyle/simple3" qsCatId="simple" csTypeId="urn:microsoft.com/office/officeart/2005/8/colors/accent1_2" csCatId="accent1" phldr="1"/>
      <dgm:spPr/>
    </dgm:pt>
    <dgm:pt modelId="{01A3B538-B76F-4859-9AD9-AE5E8191DD2A}">
      <dgm:prSet phldrT="[ข้อความ]" custT="1"/>
      <dgm:spPr>
        <a:solidFill>
          <a:srgbClr val="CCEC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th-TH" sz="2500" b="1" baseline="0" dirty="0" smtClean="0">
              <a:latin typeface="Angsana New" pitchFamily="18" charset="-34"/>
              <a:cs typeface="Angsana New" pitchFamily="18" charset="-34"/>
            </a:rPr>
            <a:t>ค่าใช้จ่ายการดำเนินงานต่าง ๆ</a:t>
          </a:r>
        </a:p>
        <a:p>
          <a:pPr algn="l"/>
          <a:r>
            <a:rPr lang="th-TH" sz="2200" b="1" baseline="0" dirty="0" smtClean="0">
              <a:latin typeface="Angsana New" pitchFamily="18" charset="-34"/>
              <a:cs typeface="Angsana New" pitchFamily="18" charset="-34"/>
            </a:rPr>
            <a:t>     -ค่าไฟฟ้า</a:t>
          </a:r>
        </a:p>
        <a:p>
          <a:pPr algn="l"/>
          <a:r>
            <a:rPr lang="th-TH" sz="2200" b="1" baseline="0" dirty="0" smtClean="0">
              <a:latin typeface="Angsana New" pitchFamily="18" charset="-34"/>
              <a:cs typeface="Angsana New" pitchFamily="18" charset="-34"/>
            </a:rPr>
            <a:t>     -ค่าน้ำประปา</a:t>
          </a:r>
        </a:p>
        <a:p>
          <a:pPr algn="l"/>
          <a:r>
            <a:rPr lang="th-TH" sz="2200" b="1" baseline="0" dirty="0" smtClean="0">
              <a:latin typeface="Angsana New" pitchFamily="18" charset="-34"/>
              <a:cs typeface="Angsana New" pitchFamily="18" charset="-34"/>
            </a:rPr>
            <a:t>     -ค่าโทรศัพท์</a:t>
          </a:r>
        </a:p>
        <a:p>
          <a:pPr algn="l"/>
          <a:r>
            <a:rPr lang="th-TH" sz="2200" b="1" baseline="0" dirty="0" smtClean="0">
              <a:latin typeface="Angsana New" pitchFamily="18" charset="-34"/>
              <a:cs typeface="Angsana New" pitchFamily="18" charset="-34"/>
            </a:rPr>
            <a:t>     -ค่าสอน-สอบ</a:t>
          </a:r>
        </a:p>
        <a:p>
          <a:pPr algn="l"/>
          <a:r>
            <a:rPr lang="th-TH" sz="2200" b="1" baseline="0" dirty="0" smtClean="0">
              <a:latin typeface="Angsana New" pitchFamily="18" charset="-34"/>
              <a:cs typeface="Angsana New" pitchFamily="18" charset="-34"/>
            </a:rPr>
            <a:t>     -อื่น ๆ</a:t>
          </a:r>
        </a:p>
        <a:p>
          <a:pPr algn="ctr"/>
          <a:endParaRPr lang="th-TH" sz="2500" b="1" baseline="0" dirty="0">
            <a:latin typeface="Angsana New" pitchFamily="18" charset="-34"/>
            <a:cs typeface="Angsana New" pitchFamily="18" charset="-34"/>
          </a:endParaRPr>
        </a:p>
      </dgm:t>
    </dgm:pt>
    <dgm:pt modelId="{A9761779-CA10-4307-98B9-372FE39E2A06}" type="parTrans" cxnId="{5CED9CF3-8B0C-40D0-B719-49C2FE93FB74}">
      <dgm:prSet/>
      <dgm:spPr/>
      <dgm:t>
        <a:bodyPr/>
        <a:lstStyle/>
        <a:p>
          <a:endParaRPr lang="th-TH" sz="3000">
            <a:latin typeface="Angsana New" pitchFamily="18" charset="-34"/>
            <a:cs typeface="Angsana New" pitchFamily="18" charset="-34"/>
          </a:endParaRPr>
        </a:p>
      </dgm:t>
    </dgm:pt>
    <dgm:pt modelId="{B04C8C91-806A-4F22-81D0-0C92ACD5837F}" type="sibTrans" cxnId="{5CED9CF3-8B0C-40D0-B719-49C2FE93FB74}">
      <dgm:prSet/>
      <dgm:spPr/>
      <dgm:t>
        <a:bodyPr/>
        <a:lstStyle/>
        <a:p>
          <a:endParaRPr lang="th-TH" sz="3000">
            <a:latin typeface="Angsana New" pitchFamily="18" charset="-34"/>
            <a:cs typeface="Angsana New" pitchFamily="18" charset="-34"/>
          </a:endParaRPr>
        </a:p>
      </dgm:t>
    </dgm:pt>
    <dgm:pt modelId="{BE7573E0-F1CC-44B8-B0E4-B39095A24A14}">
      <dgm:prSet phldrT="[ข้อความ]" custT="1"/>
      <dgm:spPr>
        <a:solidFill>
          <a:schemeClr val="bg1">
            <a:lumMod val="9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th-TH" sz="2500" b="1" dirty="0" smtClean="0">
              <a:latin typeface="Angsana New" pitchFamily="18" charset="-34"/>
              <a:cs typeface="Angsana New" pitchFamily="18" charset="-34"/>
            </a:rPr>
            <a:t>ค่าใช้จ่ายที่จ่ายเป็นงวด ๆ หรืองวดเดียว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th-TH" sz="2200" b="1" dirty="0" smtClean="0">
              <a:latin typeface="Angsana New" pitchFamily="18" charset="-34"/>
              <a:cs typeface="Angsana New" pitchFamily="18" charset="-34"/>
            </a:rPr>
            <a:t>     -ค่าเช่าทรัพย์สิน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th-TH" sz="2200" b="1" dirty="0" smtClean="0">
              <a:latin typeface="Angsana New" pitchFamily="18" charset="-34"/>
              <a:cs typeface="Angsana New" pitchFamily="18" charset="-34"/>
            </a:rPr>
            <a:t>     -ค่าเช่าเครื่องคอมพิวเตอร์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th-TH" sz="2200" b="1" baseline="0" dirty="0" smtClean="0">
              <a:latin typeface="Angsana New" pitchFamily="18" charset="-34"/>
              <a:cs typeface="Angsana New" pitchFamily="18" charset="-34"/>
            </a:rPr>
            <a:t>     -ค่าจ้างเหมาบริการอื่น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th-TH" sz="2200" b="1" baseline="0" dirty="0" smtClean="0">
              <a:latin typeface="Angsana New" pitchFamily="18" charset="-34"/>
              <a:cs typeface="Angsana New" pitchFamily="18" charset="-34"/>
            </a:rPr>
            <a:t>     -ค่าจ้างเหมาทำความสะอาด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th-TH" sz="2200" b="1" baseline="0" dirty="0" smtClean="0">
              <a:latin typeface="Angsana New" pitchFamily="18" charset="-34"/>
              <a:cs typeface="Angsana New" pitchFamily="18" charset="-34"/>
            </a:rPr>
            <a:t>     -ค่าจ้างเหมายามรักษาความปลอดภัย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th-TH" sz="2200" b="1" baseline="0" dirty="0" smtClean="0">
              <a:latin typeface="Angsana New" pitchFamily="18" charset="-34"/>
              <a:cs typeface="Angsana New" pitchFamily="18" charset="-34"/>
            </a:rPr>
            <a:t>     -อื่น ๆ</a:t>
          </a:r>
          <a:endParaRPr lang="th-TH" sz="2200" b="1" baseline="0" dirty="0">
            <a:latin typeface="Angsana New" pitchFamily="18" charset="-34"/>
            <a:cs typeface="Angsana New" pitchFamily="18" charset="-34"/>
          </a:endParaRPr>
        </a:p>
      </dgm:t>
    </dgm:pt>
    <dgm:pt modelId="{E04BB638-1EEC-4EF0-97C0-124E9538D676}" type="parTrans" cxnId="{42F3704F-7AA3-4098-B592-F0303A2F3DDD}">
      <dgm:prSet/>
      <dgm:spPr/>
      <dgm:t>
        <a:bodyPr/>
        <a:lstStyle/>
        <a:p>
          <a:endParaRPr lang="th-TH" sz="3000">
            <a:latin typeface="Angsana New" pitchFamily="18" charset="-34"/>
            <a:cs typeface="Angsana New" pitchFamily="18" charset="-34"/>
          </a:endParaRPr>
        </a:p>
      </dgm:t>
    </dgm:pt>
    <dgm:pt modelId="{11BF4862-A5EB-4263-AB1F-B411030B49B4}" type="sibTrans" cxnId="{42F3704F-7AA3-4098-B592-F0303A2F3DDD}">
      <dgm:prSet/>
      <dgm:spPr/>
      <dgm:t>
        <a:bodyPr/>
        <a:lstStyle/>
        <a:p>
          <a:endParaRPr lang="th-TH" sz="3000">
            <a:latin typeface="Angsana New" pitchFamily="18" charset="-34"/>
            <a:cs typeface="Angsana New" pitchFamily="18" charset="-34"/>
          </a:endParaRPr>
        </a:p>
      </dgm:t>
    </dgm:pt>
    <dgm:pt modelId="{A54ADFD0-96D5-4697-91A2-EC6CD058BC04}" type="pres">
      <dgm:prSet presAssocID="{D1E2737E-3E09-41D8-B1B4-C8149EB7C921}" presName="Name0" presStyleCnt="0">
        <dgm:presLayoutVars>
          <dgm:dir/>
          <dgm:resizeHandles val="exact"/>
        </dgm:presLayoutVars>
      </dgm:prSet>
      <dgm:spPr/>
    </dgm:pt>
    <dgm:pt modelId="{4C761B30-3AE7-4FD4-BBF8-D305CF29D81B}" type="pres">
      <dgm:prSet presAssocID="{D1E2737E-3E09-41D8-B1B4-C8149EB7C921}" presName="bkgdShp" presStyleLbl="alignAccFollowNode1" presStyleIdx="0" presStyleCnt="1" custLinFactNeighborY="-26891"/>
      <dgm:spPr/>
    </dgm:pt>
    <dgm:pt modelId="{A072ECE5-43C6-4CDC-BB27-1C3A8B20F34B}" type="pres">
      <dgm:prSet presAssocID="{D1E2737E-3E09-41D8-B1B4-C8149EB7C921}" presName="linComp" presStyleCnt="0"/>
      <dgm:spPr/>
    </dgm:pt>
    <dgm:pt modelId="{B545ACCA-2B68-49D0-9D85-85FD55BE69C7}" type="pres">
      <dgm:prSet presAssocID="{01A3B538-B76F-4859-9AD9-AE5E8191DD2A}" presName="compNode" presStyleCnt="0"/>
      <dgm:spPr/>
    </dgm:pt>
    <dgm:pt modelId="{CDC50815-7A22-45FB-8134-A46FBD4CF75A}" type="pres">
      <dgm:prSet presAssocID="{01A3B538-B76F-4859-9AD9-AE5E8191DD2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FDD187F-692C-4302-9254-65BE8C2938D6}" type="pres">
      <dgm:prSet presAssocID="{01A3B538-B76F-4859-9AD9-AE5E8191DD2A}" presName="invisiNode" presStyleLbl="node1" presStyleIdx="0" presStyleCnt="2"/>
      <dgm:spPr/>
    </dgm:pt>
    <dgm:pt modelId="{307DAB1A-D03A-451D-8828-14E12DEC3003}" type="pres">
      <dgm:prSet presAssocID="{01A3B538-B76F-4859-9AD9-AE5E8191DD2A}" presName="imagNode" presStyleLbl="fgImgPlace1" presStyleIdx="0" presStyleCnt="2"/>
      <dgm:spPr>
        <a:solidFill>
          <a:srgbClr val="99CCFF"/>
        </a:solidFill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977D7A0B-053A-4686-8A62-D227AAFDE771}" type="pres">
      <dgm:prSet presAssocID="{B04C8C91-806A-4F22-81D0-0C92ACD5837F}" presName="sibTrans" presStyleLbl="sibTrans2D1" presStyleIdx="0" presStyleCnt="0"/>
      <dgm:spPr/>
      <dgm:t>
        <a:bodyPr/>
        <a:lstStyle/>
        <a:p>
          <a:endParaRPr lang="th-TH"/>
        </a:p>
      </dgm:t>
    </dgm:pt>
    <dgm:pt modelId="{4A548CE0-B1E8-4E0B-853E-53539B4BED45}" type="pres">
      <dgm:prSet presAssocID="{BE7573E0-F1CC-44B8-B0E4-B39095A24A14}" presName="compNode" presStyleCnt="0"/>
      <dgm:spPr/>
    </dgm:pt>
    <dgm:pt modelId="{FD5677B9-C71F-4240-A9B9-86862469469D}" type="pres">
      <dgm:prSet presAssocID="{BE7573E0-F1CC-44B8-B0E4-B39095A24A1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BFC301F-9438-4673-A351-8B19AADB56BC}" type="pres">
      <dgm:prSet presAssocID="{BE7573E0-F1CC-44B8-B0E4-B39095A24A14}" presName="invisiNode" presStyleLbl="node1" presStyleIdx="1" presStyleCnt="2"/>
      <dgm:spPr/>
    </dgm:pt>
    <dgm:pt modelId="{45A352E0-A22B-4365-B161-4B6BDD9CDBF2}" type="pres">
      <dgm:prSet presAssocID="{BE7573E0-F1CC-44B8-B0E4-B39095A24A14}" presName="imagNode" presStyleLbl="fgImgPlace1" presStyleIdx="1" presStyleCnt="2"/>
      <dgm:spPr>
        <a:solidFill>
          <a:schemeClr val="bg1">
            <a:lumMod val="75000"/>
          </a:schemeClr>
        </a:solidFill>
        <a:scene3d>
          <a:camera prst="orthographicFront"/>
          <a:lightRig rig="threePt" dir="t"/>
        </a:scene3d>
        <a:sp3d>
          <a:bevelT w="139700" h="139700" prst="divot"/>
        </a:sp3d>
      </dgm:spPr>
    </dgm:pt>
  </dgm:ptLst>
  <dgm:cxnLst>
    <dgm:cxn modelId="{9CEBF009-656D-4AFE-ABBC-CD5597172ADB}" type="presOf" srcId="{B04C8C91-806A-4F22-81D0-0C92ACD5837F}" destId="{977D7A0B-053A-4686-8A62-D227AAFDE771}" srcOrd="0" destOrd="0" presId="urn:microsoft.com/office/officeart/2005/8/layout/pList2"/>
    <dgm:cxn modelId="{C0942C35-F02F-4260-94C1-54C1BD2596FE}" type="presOf" srcId="{BE7573E0-F1CC-44B8-B0E4-B39095A24A14}" destId="{FD5677B9-C71F-4240-A9B9-86862469469D}" srcOrd="0" destOrd="0" presId="urn:microsoft.com/office/officeart/2005/8/layout/pList2"/>
    <dgm:cxn modelId="{5CED9CF3-8B0C-40D0-B719-49C2FE93FB74}" srcId="{D1E2737E-3E09-41D8-B1B4-C8149EB7C921}" destId="{01A3B538-B76F-4859-9AD9-AE5E8191DD2A}" srcOrd="0" destOrd="0" parTransId="{A9761779-CA10-4307-98B9-372FE39E2A06}" sibTransId="{B04C8C91-806A-4F22-81D0-0C92ACD5837F}"/>
    <dgm:cxn modelId="{94405ABE-51B8-44B4-9C56-D9CDFB75EDD5}" type="presOf" srcId="{D1E2737E-3E09-41D8-B1B4-C8149EB7C921}" destId="{A54ADFD0-96D5-4697-91A2-EC6CD058BC04}" srcOrd="0" destOrd="0" presId="urn:microsoft.com/office/officeart/2005/8/layout/pList2"/>
    <dgm:cxn modelId="{42F3704F-7AA3-4098-B592-F0303A2F3DDD}" srcId="{D1E2737E-3E09-41D8-B1B4-C8149EB7C921}" destId="{BE7573E0-F1CC-44B8-B0E4-B39095A24A14}" srcOrd="1" destOrd="0" parTransId="{E04BB638-1EEC-4EF0-97C0-124E9538D676}" sibTransId="{11BF4862-A5EB-4263-AB1F-B411030B49B4}"/>
    <dgm:cxn modelId="{3593CCD4-D75B-4254-9ACF-A685DECACAB4}" type="presOf" srcId="{01A3B538-B76F-4859-9AD9-AE5E8191DD2A}" destId="{CDC50815-7A22-45FB-8134-A46FBD4CF75A}" srcOrd="0" destOrd="0" presId="urn:microsoft.com/office/officeart/2005/8/layout/pList2"/>
    <dgm:cxn modelId="{A86A90D7-6CA3-45F8-A92B-FED81A209AFF}" type="presParOf" srcId="{A54ADFD0-96D5-4697-91A2-EC6CD058BC04}" destId="{4C761B30-3AE7-4FD4-BBF8-D305CF29D81B}" srcOrd="0" destOrd="0" presId="urn:microsoft.com/office/officeart/2005/8/layout/pList2"/>
    <dgm:cxn modelId="{3E1745C1-3C68-4DF0-A99E-EDCE3ABCE11B}" type="presParOf" srcId="{A54ADFD0-96D5-4697-91A2-EC6CD058BC04}" destId="{A072ECE5-43C6-4CDC-BB27-1C3A8B20F34B}" srcOrd="1" destOrd="0" presId="urn:microsoft.com/office/officeart/2005/8/layout/pList2"/>
    <dgm:cxn modelId="{59A0F690-49A0-4874-B80A-8B6554BDA1BD}" type="presParOf" srcId="{A072ECE5-43C6-4CDC-BB27-1C3A8B20F34B}" destId="{B545ACCA-2B68-49D0-9D85-85FD55BE69C7}" srcOrd="0" destOrd="0" presId="urn:microsoft.com/office/officeart/2005/8/layout/pList2"/>
    <dgm:cxn modelId="{F2DC5841-E5F4-4305-897E-7796B9553E60}" type="presParOf" srcId="{B545ACCA-2B68-49D0-9D85-85FD55BE69C7}" destId="{CDC50815-7A22-45FB-8134-A46FBD4CF75A}" srcOrd="0" destOrd="0" presId="urn:microsoft.com/office/officeart/2005/8/layout/pList2"/>
    <dgm:cxn modelId="{3B449CF0-79BF-466A-93E9-366E7BF313D1}" type="presParOf" srcId="{B545ACCA-2B68-49D0-9D85-85FD55BE69C7}" destId="{2FDD187F-692C-4302-9254-65BE8C2938D6}" srcOrd="1" destOrd="0" presId="urn:microsoft.com/office/officeart/2005/8/layout/pList2"/>
    <dgm:cxn modelId="{524432CD-98DB-40AE-BB8C-B5496748B766}" type="presParOf" srcId="{B545ACCA-2B68-49D0-9D85-85FD55BE69C7}" destId="{307DAB1A-D03A-451D-8828-14E12DEC3003}" srcOrd="2" destOrd="0" presId="urn:microsoft.com/office/officeart/2005/8/layout/pList2"/>
    <dgm:cxn modelId="{F740FB69-D526-4782-82F2-10EC65D57F70}" type="presParOf" srcId="{A072ECE5-43C6-4CDC-BB27-1C3A8B20F34B}" destId="{977D7A0B-053A-4686-8A62-D227AAFDE771}" srcOrd="1" destOrd="0" presId="urn:microsoft.com/office/officeart/2005/8/layout/pList2"/>
    <dgm:cxn modelId="{E06C108A-0747-4FF6-B87B-78D2DEA27D2C}" type="presParOf" srcId="{A072ECE5-43C6-4CDC-BB27-1C3A8B20F34B}" destId="{4A548CE0-B1E8-4E0B-853E-53539B4BED45}" srcOrd="2" destOrd="0" presId="urn:microsoft.com/office/officeart/2005/8/layout/pList2"/>
    <dgm:cxn modelId="{7E731B0E-EB23-4420-8663-A5C2970C02A3}" type="presParOf" srcId="{4A548CE0-B1E8-4E0B-853E-53539B4BED45}" destId="{FD5677B9-C71F-4240-A9B9-86862469469D}" srcOrd="0" destOrd="0" presId="urn:microsoft.com/office/officeart/2005/8/layout/pList2"/>
    <dgm:cxn modelId="{726C185A-6F91-4A31-9189-A85E65D90F68}" type="presParOf" srcId="{4A548CE0-B1E8-4E0B-853E-53539B4BED45}" destId="{1BFC301F-9438-4673-A351-8B19AADB56BC}" srcOrd="1" destOrd="0" presId="urn:microsoft.com/office/officeart/2005/8/layout/pList2"/>
    <dgm:cxn modelId="{281D3D9A-2690-4859-8CDD-22314F2196B9}" type="presParOf" srcId="{4A548CE0-B1E8-4E0B-853E-53539B4BED45}" destId="{45A352E0-A22B-4365-B161-4B6BDD9CDBF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EE08EA-0A69-4778-B251-6D9367A35ADD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</dgm:pt>
    <dgm:pt modelId="{BC3AC19D-1ED6-472E-A18C-F957B255C9C8}">
      <dgm:prSet phldrT="[ข้อความ]" custT="1"/>
      <dgm:spPr>
        <a:solidFill>
          <a:srgbClr val="FF9999"/>
        </a:solidFill>
      </dgm:spPr>
      <dgm:t>
        <a:bodyPr/>
        <a:lstStyle/>
        <a:p>
          <a:r>
            <a:rPr lang="th-TH" sz="3000" b="1" dirty="0" smtClean="0">
              <a:cs typeface="+mj-cs"/>
            </a:rPr>
            <a:t>ใบเสร็จรับเงิน</a:t>
          </a:r>
          <a:endParaRPr lang="th-TH" sz="3000" b="1" dirty="0">
            <a:cs typeface="+mj-cs"/>
          </a:endParaRPr>
        </a:p>
      </dgm:t>
    </dgm:pt>
    <dgm:pt modelId="{1A763E3F-AC85-4290-B74D-3FA3529D0C28}" type="parTrans" cxnId="{234EA0FD-C484-48D3-9915-004A5276AA5B}">
      <dgm:prSet/>
      <dgm:spPr/>
      <dgm:t>
        <a:bodyPr/>
        <a:lstStyle/>
        <a:p>
          <a:endParaRPr lang="th-TH"/>
        </a:p>
      </dgm:t>
    </dgm:pt>
    <dgm:pt modelId="{E2A122D8-50B9-49AC-9B90-4BCFBE348F21}" type="sibTrans" cxnId="{234EA0FD-C484-48D3-9915-004A5276AA5B}">
      <dgm:prSet/>
      <dgm:spPr/>
      <dgm:t>
        <a:bodyPr/>
        <a:lstStyle/>
        <a:p>
          <a:endParaRPr lang="th-TH"/>
        </a:p>
      </dgm:t>
    </dgm:pt>
    <dgm:pt modelId="{6AA73F0B-7A83-45F1-B96B-88F771E3A230}">
      <dgm:prSet phldrT="[ข้อความ]" custT="1"/>
      <dgm:spPr>
        <a:solidFill>
          <a:srgbClr val="FF9999"/>
        </a:solidFill>
      </dgm:spPr>
      <dgm:t>
        <a:bodyPr/>
        <a:lstStyle/>
        <a:p>
          <a:r>
            <a:rPr lang="th-TH" sz="3000" b="1" dirty="0" smtClean="0">
              <a:cs typeface="+mj-cs"/>
            </a:rPr>
            <a:t>รายงานการเดินทาง</a:t>
          </a:r>
          <a:endParaRPr lang="th-TH" sz="3000" b="1" dirty="0">
            <a:cs typeface="+mj-cs"/>
          </a:endParaRPr>
        </a:p>
      </dgm:t>
    </dgm:pt>
    <dgm:pt modelId="{DF79E187-F220-40B0-9245-C03F185755DA}" type="parTrans" cxnId="{9BE43E6D-9076-4F76-90CA-B5E57FCF6EDC}">
      <dgm:prSet/>
      <dgm:spPr/>
      <dgm:t>
        <a:bodyPr/>
        <a:lstStyle/>
        <a:p>
          <a:endParaRPr lang="th-TH"/>
        </a:p>
      </dgm:t>
    </dgm:pt>
    <dgm:pt modelId="{67968C50-B132-4140-A144-925185373DCB}" type="sibTrans" cxnId="{9BE43E6D-9076-4F76-90CA-B5E57FCF6EDC}">
      <dgm:prSet/>
      <dgm:spPr/>
      <dgm:t>
        <a:bodyPr/>
        <a:lstStyle/>
        <a:p>
          <a:endParaRPr lang="th-TH"/>
        </a:p>
      </dgm:t>
    </dgm:pt>
    <dgm:pt modelId="{0C8B9394-67CC-46E5-B1B3-3A91F2515C5E}">
      <dgm:prSet phldrT="[ข้อความ]" custT="1"/>
      <dgm:spPr>
        <a:solidFill>
          <a:srgbClr val="FF9999"/>
        </a:solidFill>
      </dgm:spPr>
      <dgm:t>
        <a:bodyPr/>
        <a:lstStyle/>
        <a:p>
          <a:r>
            <a:rPr lang="th-TH" sz="3000" b="1" dirty="0" smtClean="0">
              <a:cs typeface="+mj-cs"/>
            </a:rPr>
            <a:t>หลักฐานการจ่ายเงิน/ใบรับรองการจ่ายเงิน</a:t>
          </a:r>
          <a:endParaRPr lang="th-TH" sz="3000" b="1" dirty="0">
            <a:cs typeface="+mj-cs"/>
          </a:endParaRPr>
        </a:p>
      </dgm:t>
    </dgm:pt>
    <dgm:pt modelId="{64FB0E77-A460-4831-90D6-E628D1B8C2F8}" type="parTrans" cxnId="{DEAE4295-4415-4F3C-B029-952841EA07D8}">
      <dgm:prSet/>
      <dgm:spPr/>
      <dgm:t>
        <a:bodyPr/>
        <a:lstStyle/>
        <a:p>
          <a:endParaRPr lang="th-TH"/>
        </a:p>
      </dgm:t>
    </dgm:pt>
    <dgm:pt modelId="{21862829-D2DD-4897-ABED-C19A580842A8}" type="sibTrans" cxnId="{DEAE4295-4415-4F3C-B029-952841EA07D8}">
      <dgm:prSet/>
      <dgm:spPr/>
      <dgm:t>
        <a:bodyPr/>
        <a:lstStyle/>
        <a:p>
          <a:endParaRPr lang="th-TH"/>
        </a:p>
      </dgm:t>
    </dgm:pt>
    <dgm:pt modelId="{F50D5E53-1078-4161-91AE-BA0DF1206DE1}">
      <dgm:prSet custT="1"/>
      <dgm:spPr>
        <a:solidFill>
          <a:srgbClr val="FF9999"/>
        </a:solidFill>
      </dgm:spPr>
      <dgm:t>
        <a:bodyPr/>
        <a:lstStyle/>
        <a:p>
          <a:r>
            <a:rPr lang="th-TH" sz="3000" b="1" dirty="0" smtClean="0">
              <a:cs typeface="+mj-cs"/>
            </a:rPr>
            <a:t>ใบแจ้งหนี้</a:t>
          </a:r>
          <a:endParaRPr lang="th-TH" sz="3000" b="1" dirty="0">
            <a:cs typeface="+mj-cs"/>
          </a:endParaRPr>
        </a:p>
      </dgm:t>
    </dgm:pt>
    <dgm:pt modelId="{13342712-53A3-46A1-BF2A-AB5AA3B53FF0}" type="parTrans" cxnId="{8F794A00-16AC-4B8C-91EA-261570829F2E}">
      <dgm:prSet/>
      <dgm:spPr/>
      <dgm:t>
        <a:bodyPr/>
        <a:lstStyle/>
        <a:p>
          <a:endParaRPr lang="th-TH"/>
        </a:p>
      </dgm:t>
    </dgm:pt>
    <dgm:pt modelId="{F35CEBE3-3D2E-44F5-9939-DA7A69F9BB68}" type="sibTrans" cxnId="{8F794A00-16AC-4B8C-91EA-261570829F2E}">
      <dgm:prSet/>
      <dgm:spPr/>
      <dgm:t>
        <a:bodyPr/>
        <a:lstStyle/>
        <a:p>
          <a:endParaRPr lang="th-TH"/>
        </a:p>
      </dgm:t>
    </dgm:pt>
    <dgm:pt modelId="{2021491A-B4D7-4068-A5CF-A31D30E34A22}">
      <dgm:prSet custT="1"/>
      <dgm:spPr>
        <a:solidFill>
          <a:srgbClr val="FF9999"/>
        </a:solidFill>
      </dgm:spPr>
      <dgm:t>
        <a:bodyPr/>
        <a:lstStyle/>
        <a:p>
          <a:r>
            <a:rPr lang="th-TH" sz="3000" b="1" dirty="0" smtClean="0">
              <a:cs typeface="+mj-cs"/>
            </a:rPr>
            <a:t>บันทึกข้อความขอเบิก</a:t>
          </a:r>
          <a:endParaRPr lang="th-TH" sz="3000" b="1" dirty="0">
            <a:cs typeface="+mj-cs"/>
          </a:endParaRPr>
        </a:p>
      </dgm:t>
    </dgm:pt>
    <dgm:pt modelId="{9668D9A2-91F8-4593-8062-249E61F834BC}" type="parTrans" cxnId="{4C25D815-144F-4EE2-84C0-961E29A06184}">
      <dgm:prSet/>
      <dgm:spPr/>
      <dgm:t>
        <a:bodyPr/>
        <a:lstStyle/>
        <a:p>
          <a:endParaRPr lang="th-TH"/>
        </a:p>
      </dgm:t>
    </dgm:pt>
    <dgm:pt modelId="{393FCAD0-B4CD-4C91-AC51-1BC2150AD1FE}" type="sibTrans" cxnId="{4C25D815-144F-4EE2-84C0-961E29A06184}">
      <dgm:prSet/>
      <dgm:spPr/>
      <dgm:t>
        <a:bodyPr/>
        <a:lstStyle/>
        <a:p>
          <a:endParaRPr lang="th-TH"/>
        </a:p>
      </dgm:t>
    </dgm:pt>
    <dgm:pt modelId="{28FDDC69-5D46-42B5-9EC0-053870F9060A}">
      <dgm:prSet custT="1"/>
      <dgm:spPr>
        <a:solidFill>
          <a:srgbClr val="FF9999"/>
        </a:solidFill>
      </dgm:spPr>
      <dgm:t>
        <a:bodyPr/>
        <a:lstStyle/>
        <a:p>
          <a:r>
            <a:rPr lang="th-TH" sz="3000" b="1" dirty="0" smtClean="0">
              <a:cs typeface="+mj-cs"/>
            </a:rPr>
            <a:t>อื่น ๆ</a:t>
          </a:r>
          <a:endParaRPr lang="th-TH" sz="3000" b="1" dirty="0">
            <a:cs typeface="+mj-cs"/>
          </a:endParaRPr>
        </a:p>
      </dgm:t>
    </dgm:pt>
    <dgm:pt modelId="{F810E20E-9F05-404B-9F9A-2C3825CA226B}" type="parTrans" cxnId="{9B45E5C6-D349-444A-B749-AE48E7CBE46B}">
      <dgm:prSet/>
      <dgm:spPr/>
      <dgm:t>
        <a:bodyPr/>
        <a:lstStyle/>
        <a:p>
          <a:endParaRPr lang="th-TH"/>
        </a:p>
      </dgm:t>
    </dgm:pt>
    <dgm:pt modelId="{A9C125E9-9062-42C6-8263-9F8262853AB8}" type="sibTrans" cxnId="{9B45E5C6-D349-444A-B749-AE48E7CBE46B}">
      <dgm:prSet/>
      <dgm:spPr/>
      <dgm:t>
        <a:bodyPr/>
        <a:lstStyle/>
        <a:p>
          <a:endParaRPr lang="th-TH"/>
        </a:p>
      </dgm:t>
    </dgm:pt>
    <dgm:pt modelId="{1C6D63F8-4F8C-45D5-B9DC-37EEAD2C4866}" type="pres">
      <dgm:prSet presAssocID="{F9EE08EA-0A69-4778-B251-6D9367A35ADD}" presName="linearFlow" presStyleCnt="0">
        <dgm:presLayoutVars>
          <dgm:dir/>
          <dgm:resizeHandles val="exact"/>
        </dgm:presLayoutVars>
      </dgm:prSet>
      <dgm:spPr/>
    </dgm:pt>
    <dgm:pt modelId="{7D1E54AF-0E79-4CC0-AFA0-C8D658CFB3A9}" type="pres">
      <dgm:prSet presAssocID="{BC3AC19D-1ED6-472E-A18C-F957B255C9C8}" presName="composite" presStyleCnt="0"/>
      <dgm:spPr/>
    </dgm:pt>
    <dgm:pt modelId="{73B74B02-B03E-4414-8ECC-3D2F41BD7215}" type="pres">
      <dgm:prSet presAssocID="{BC3AC19D-1ED6-472E-A18C-F957B255C9C8}" presName="imgShp" presStyleLbl="fgImgPlace1" presStyleIdx="0" presStyleCnt="6"/>
      <dgm:spPr/>
    </dgm:pt>
    <dgm:pt modelId="{51335397-7913-446E-9298-D9F1C011EBAA}" type="pres">
      <dgm:prSet presAssocID="{BC3AC19D-1ED6-472E-A18C-F957B255C9C8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B2A4568-7E39-4BFB-BB25-BE4FBE4B29DE}" type="pres">
      <dgm:prSet presAssocID="{E2A122D8-50B9-49AC-9B90-4BCFBE348F21}" presName="spacing" presStyleCnt="0"/>
      <dgm:spPr/>
    </dgm:pt>
    <dgm:pt modelId="{0AECBBB7-E888-444E-B503-2EB15063426F}" type="pres">
      <dgm:prSet presAssocID="{F50D5E53-1078-4161-91AE-BA0DF1206DE1}" presName="composite" presStyleCnt="0"/>
      <dgm:spPr/>
    </dgm:pt>
    <dgm:pt modelId="{73ECDC76-B0D8-4A6F-B57F-11A3FB7A74C8}" type="pres">
      <dgm:prSet presAssocID="{F50D5E53-1078-4161-91AE-BA0DF1206DE1}" presName="imgShp" presStyleLbl="fgImgPlace1" presStyleIdx="1" presStyleCnt="6"/>
      <dgm:spPr/>
    </dgm:pt>
    <dgm:pt modelId="{48C06369-800D-4E04-B7E9-57A179F1753E}" type="pres">
      <dgm:prSet presAssocID="{F50D5E53-1078-4161-91AE-BA0DF1206DE1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5C5E176-5129-4EF0-8E60-B2654ED2DCED}" type="pres">
      <dgm:prSet presAssocID="{F35CEBE3-3D2E-44F5-9939-DA7A69F9BB68}" presName="spacing" presStyleCnt="0"/>
      <dgm:spPr/>
    </dgm:pt>
    <dgm:pt modelId="{29199F21-87E1-4E1C-A215-99FA84B52FDE}" type="pres">
      <dgm:prSet presAssocID="{2021491A-B4D7-4068-A5CF-A31D30E34A22}" presName="composite" presStyleCnt="0"/>
      <dgm:spPr/>
    </dgm:pt>
    <dgm:pt modelId="{2F9448BE-EE79-4205-A664-65100C88CEEA}" type="pres">
      <dgm:prSet presAssocID="{2021491A-B4D7-4068-A5CF-A31D30E34A22}" presName="imgShp" presStyleLbl="fgImgPlace1" presStyleIdx="2" presStyleCnt="6"/>
      <dgm:spPr/>
    </dgm:pt>
    <dgm:pt modelId="{E4B8B225-AA95-46BA-868A-0368980FA49F}" type="pres">
      <dgm:prSet presAssocID="{2021491A-B4D7-4068-A5CF-A31D30E34A22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D327BAC-3AAC-4B4B-969A-5DEBFF0C086A}" type="pres">
      <dgm:prSet presAssocID="{393FCAD0-B4CD-4C91-AC51-1BC2150AD1FE}" presName="spacing" presStyleCnt="0"/>
      <dgm:spPr/>
    </dgm:pt>
    <dgm:pt modelId="{63408FF3-A1A9-4649-A26C-512734D53ADF}" type="pres">
      <dgm:prSet presAssocID="{6AA73F0B-7A83-45F1-B96B-88F771E3A230}" presName="composite" presStyleCnt="0"/>
      <dgm:spPr/>
    </dgm:pt>
    <dgm:pt modelId="{72B71199-7CFD-41A5-9B08-2626221D5D8A}" type="pres">
      <dgm:prSet presAssocID="{6AA73F0B-7A83-45F1-B96B-88F771E3A230}" presName="imgShp" presStyleLbl="fgImgPlace1" presStyleIdx="3" presStyleCnt="6"/>
      <dgm:spPr/>
    </dgm:pt>
    <dgm:pt modelId="{6DB5E53A-74D2-47CB-B592-47C41946AAEF}" type="pres">
      <dgm:prSet presAssocID="{6AA73F0B-7A83-45F1-B96B-88F771E3A230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C6063C5-E610-4C28-9262-D1DACA0AB47C}" type="pres">
      <dgm:prSet presAssocID="{67968C50-B132-4140-A144-925185373DCB}" presName="spacing" presStyleCnt="0"/>
      <dgm:spPr/>
    </dgm:pt>
    <dgm:pt modelId="{90BBCD4F-9DAB-4C97-9411-34065AB9A1FF}" type="pres">
      <dgm:prSet presAssocID="{0C8B9394-67CC-46E5-B1B3-3A91F2515C5E}" presName="composite" presStyleCnt="0"/>
      <dgm:spPr/>
    </dgm:pt>
    <dgm:pt modelId="{A2505FBB-9C41-4826-BDBD-5D210ECAE2E8}" type="pres">
      <dgm:prSet presAssocID="{0C8B9394-67CC-46E5-B1B3-3A91F2515C5E}" presName="imgShp" presStyleLbl="fgImgPlace1" presStyleIdx="4" presStyleCnt="6"/>
      <dgm:spPr/>
    </dgm:pt>
    <dgm:pt modelId="{515C1D57-AC5A-4327-B37E-FBF4C13E23BB}" type="pres">
      <dgm:prSet presAssocID="{0C8B9394-67CC-46E5-B1B3-3A91F2515C5E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3D762B2-69D8-4252-BC37-EFA440721B84}" type="pres">
      <dgm:prSet presAssocID="{21862829-D2DD-4897-ABED-C19A580842A8}" presName="spacing" presStyleCnt="0"/>
      <dgm:spPr/>
    </dgm:pt>
    <dgm:pt modelId="{73631B2F-0BE2-48A7-97DC-5BEFEB4ECF17}" type="pres">
      <dgm:prSet presAssocID="{28FDDC69-5D46-42B5-9EC0-053870F9060A}" presName="composite" presStyleCnt="0"/>
      <dgm:spPr/>
    </dgm:pt>
    <dgm:pt modelId="{C729F959-1054-48E7-AB10-2A7049745718}" type="pres">
      <dgm:prSet presAssocID="{28FDDC69-5D46-42B5-9EC0-053870F9060A}" presName="imgShp" presStyleLbl="fgImgPlace1" presStyleIdx="5" presStyleCnt="6"/>
      <dgm:spPr/>
    </dgm:pt>
    <dgm:pt modelId="{590BB1E3-0D0C-4FA4-A457-B341848D1F74}" type="pres">
      <dgm:prSet presAssocID="{28FDDC69-5D46-42B5-9EC0-053870F9060A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9BE43E6D-9076-4F76-90CA-B5E57FCF6EDC}" srcId="{F9EE08EA-0A69-4778-B251-6D9367A35ADD}" destId="{6AA73F0B-7A83-45F1-B96B-88F771E3A230}" srcOrd="3" destOrd="0" parTransId="{DF79E187-F220-40B0-9245-C03F185755DA}" sibTransId="{67968C50-B132-4140-A144-925185373DCB}"/>
    <dgm:cxn modelId="{98C69423-A827-4F67-B364-E39947A83DF5}" type="presOf" srcId="{BC3AC19D-1ED6-472E-A18C-F957B255C9C8}" destId="{51335397-7913-446E-9298-D9F1C011EBAA}" srcOrd="0" destOrd="0" presId="urn:microsoft.com/office/officeart/2005/8/layout/vList3"/>
    <dgm:cxn modelId="{ACF96319-3BD9-496D-B618-513E5BBBBAC2}" type="presOf" srcId="{F50D5E53-1078-4161-91AE-BA0DF1206DE1}" destId="{48C06369-800D-4E04-B7E9-57A179F1753E}" srcOrd="0" destOrd="0" presId="urn:microsoft.com/office/officeart/2005/8/layout/vList3"/>
    <dgm:cxn modelId="{234EA0FD-C484-48D3-9915-004A5276AA5B}" srcId="{F9EE08EA-0A69-4778-B251-6D9367A35ADD}" destId="{BC3AC19D-1ED6-472E-A18C-F957B255C9C8}" srcOrd="0" destOrd="0" parTransId="{1A763E3F-AC85-4290-B74D-3FA3529D0C28}" sibTransId="{E2A122D8-50B9-49AC-9B90-4BCFBE348F21}"/>
    <dgm:cxn modelId="{8F794A00-16AC-4B8C-91EA-261570829F2E}" srcId="{F9EE08EA-0A69-4778-B251-6D9367A35ADD}" destId="{F50D5E53-1078-4161-91AE-BA0DF1206DE1}" srcOrd="1" destOrd="0" parTransId="{13342712-53A3-46A1-BF2A-AB5AA3B53FF0}" sibTransId="{F35CEBE3-3D2E-44F5-9939-DA7A69F9BB68}"/>
    <dgm:cxn modelId="{C89B3BA3-3AEC-44BF-B60F-8F7008552B39}" type="presOf" srcId="{28FDDC69-5D46-42B5-9EC0-053870F9060A}" destId="{590BB1E3-0D0C-4FA4-A457-B341848D1F74}" srcOrd="0" destOrd="0" presId="urn:microsoft.com/office/officeart/2005/8/layout/vList3"/>
    <dgm:cxn modelId="{DEAE4295-4415-4F3C-B029-952841EA07D8}" srcId="{F9EE08EA-0A69-4778-B251-6D9367A35ADD}" destId="{0C8B9394-67CC-46E5-B1B3-3A91F2515C5E}" srcOrd="4" destOrd="0" parTransId="{64FB0E77-A460-4831-90D6-E628D1B8C2F8}" sibTransId="{21862829-D2DD-4897-ABED-C19A580842A8}"/>
    <dgm:cxn modelId="{D56059B5-2496-4B5B-97FB-E563737B0CEF}" type="presOf" srcId="{6AA73F0B-7A83-45F1-B96B-88F771E3A230}" destId="{6DB5E53A-74D2-47CB-B592-47C41946AAEF}" srcOrd="0" destOrd="0" presId="urn:microsoft.com/office/officeart/2005/8/layout/vList3"/>
    <dgm:cxn modelId="{9B45E5C6-D349-444A-B749-AE48E7CBE46B}" srcId="{F9EE08EA-0A69-4778-B251-6D9367A35ADD}" destId="{28FDDC69-5D46-42B5-9EC0-053870F9060A}" srcOrd="5" destOrd="0" parTransId="{F810E20E-9F05-404B-9F9A-2C3825CA226B}" sibTransId="{A9C125E9-9062-42C6-8263-9F8262853AB8}"/>
    <dgm:cxn modelId="{DF4771A2-31AD-4878-B97B-0D3422A3D8E8}" type="presOf" srcId="{2021491A-B4D7-4068-A5CF-A31D30E34A22}" destId="{E4B8B225-AA95-46BA-868A-0368980FA49F}" srcOrd="0" destOrd="0" presId="urn:microsoft.com/office/officeart/2005/8/layout/vList3"/>
    <dgm:cxn modelId="{14F17F50-D80E-4ED2-B7B1-2B886320C609}" type="presOf" srcId="{F9EE08EA-0A69-4778-B251-6D9367A35ADD}" destId="{1C6D63F8-4F8C-45D5-B9DC-37EEAD2C4866}" srcOrd="0" destOrd="0" presId="urn:microsoft.com/office/officeart/2005/8/layout/vList3"/>
    <dgm:cxn modelId="{4C25D815-144F-4EE2-84C0-961E29A06184}" srcId="{F9EE08EA-0A69-4778-B251-6D9367A35ADD}" destId="{2021491A-B4D7-4068-A5CF-A31D30E34A22}" srcOrd="2" destOrd="0" parTransId="{9668D9A2-91F8-4593-8062-249E61F834BC}" sibTransId="{393FCAD0-B4CD-4C91-AC51-1BC2150AD1FE}"/>
    <dgm:cxn modelId="{CCE58AA8-7983-4442-B9F3-4E4173EC6E77}" type="presOf" srcId="{0C8B9394-67CC-46E5-B1B3-3A91F2515C5E}" destId="{515C1D57-AC5A-4327-B37E-FBF4C13E23BB}" srcOrd="0" destOrd="0" presId="urn:microsoft.com/office/officeart/2005/8/layout/vList3"/>
    <dgm:cxn modelId="{04582302-F204-4F4B-BBCE-0CA66298ADAE}" type="presParOf" srcId="{1C6D63F8-4F8C-45D5-B9DC-37EEAD2C4866}" destId="{7D1E54AF-0E79-4CC0-AFA0-C8D658CFB3A9}" srcOrd="0" destOrd="0" presId="urn:microsoft.com/office/officeart/2005/8/layout/vList3"/>
    <dgm:cxn modelId="{F0F6E169-58B3-45E2-B4D3-B029B8570624}" type="presParOf" srcId="{7D1E54AF-0E79-4CC0-AFA0-C8D658CFB3A9}" destId="{73B74B02-B03E-4414-8ECC-3D2F41BD7215}" srcOrd="0" destOrd="0" presId="urn:microsoft.com/office/officeart/2005/8/layout/vList3"/>
    <dgm:cxn modelId="{DDBF28E4-4ACE-473D-B8B3-1C7D702799DD}" type="presParOf" srcId="{7D1E54AF-0E79-4CC0-AFA0-C8D658CFB3A9}" destId="{51335397-7913-446E-9298-D9F1C011EBAA}" srcOrd="1" destOrd="0" presId="urn:microsoft.com/office/officeart/2005/8/layout/vList3"/>
    <dgm:cxn modelId="{E0E17CE5-54AF-4CD3-9C07-53F0D6122CEA}" type="presParOf" srcId="{1C6D63F8-4F8C-45D5-B9DC-37EEAD2C4866}" destId="{2B2A4568-7E39-4BFB-BB25-BE4FBE4B29DE}" srcOrd="1" destOrd="0" presId="urn:microsoft.com/office/officeart/2005/8/layout/vList3"/>
    <dgm:cxn modelId="{8D24D8CE-79A5-4DD8-B4DD-D5C3F658C5A3}" type="presParOf" srcId="{1C6D63F8-4F8C-45D5-B9DC-37EEAD2C4866}" destId="{0AECBBB7-E888-444E-B503-2EB15063426F}" srcOrd="2" destOrd="0" presId="urn:microsoft.com/office/officeart/2005/8/layout/vList3"/>
    <dgm:cxn modelId="{41B13163-7605-4286-AA0B-3BFCE255E920}" type="presParOf" srcId="{0AECBBB7-E888-444E-B503-2EB15063426F}" destId="{73ECDC76-B0D8-4A6F-B57F-11A3FB7A74C8}" srcOrd="0" destOrd="0" presId="urn:microsoft.com/office/officeart/2005/8/layout/vList3"/>
    <dgm:cxn modelId="{5528E4BA-648B-4B8B-9CA8-C36C9AA248E8}" type="presParOf" srcId="{0AECBBB7-E888-444E-B503-2EB15063426F}" destId="{48C06369-800D-4E04-B7E9-57A179F1753E}" srcOrd="1" destOrd="0" presId="urn:microsoft.com/office/officeart/2005/8/layout/vList3"/>
    <dgm:cxn modelId="{9639A25B-AAE0-46A2-96BB-9979EB66256C}" type="presParOf" srcId="{1C6D63F8-4F8C-45D5-B9DC-37EEAD2C4866}" destId="{25C5E176-5129-4EF0-8E60-B2654ED2DCED}" srcOrd="3" destOrd="0" presId="urn:microsoft.com/office/officeart/2005/8/layout/vList3"/>
    <dgm:cxn modelId="{948B5C79-8BB2-4125-AF77-F44F15E9CCD1}" type="presParOf" srcId="{1C6D63F8-4F8C-45D5-B9DC-37EEAD2C4866}" destId="{29199F21-87E1-4E1C-A215-99FA84B52FDE}" srcOrd="4" destOrd="0" presId="urn:microsoft.com/office/officeart/2005/8/layout/vList3"/>
    <dgm:cxn modelId="{55C11C8C-BAE6-4FA4-A841-94A7FDCFE26B}" type="presParOf" srcId="{29199F21-87E1-4E1C-A215-99FA84B52FDE}" destId="{2F9448BE-EE79-4205-A664-65100C88CEEA}" srcOrd="0" destOrd="0" presId="urn:microsoft.com/office/officeart/2005/8/layout/vList3"/>
    <dgm:cxn modelId="{8C18D627-61C4-48CD-9D71-1BDFFC5CABBF}" type="presParOf" srcId="{29199F21-87E1-4E1C-A215-99FA84B52FDE}" destId="{E4B8B225-AA95-46BA-868A-0368980FA49F}" srcOrd="1" destOrd="0" presId="urn:microsoft.com/office/officeart/2005/8/layout/vList3"/>
    <dgm:cxn modelId="{16DDC57F-9B42-4137-B288-D32D82655CAA}" type="presParOf" srcId="{1C6D63F8-4F8C-45D5-B9DC-37EEAD2C4866}" destId="{5D327BAC-3AAC-4B4B-969A-5DEBFF0C086A}" srcOrd="5" destOrd="0" presId="urn:microsoft.com/office/officeart/2005/8/layout/vList3"/>
    <dgm:cxn modelId="{B8EA2769-9356-473F-B762-F22124D7080E}" type="presParOf" srcId="{1C6D63F8-4F8C-45D5-B9DC-37EEAD2C4866}" destId="{63408FF3-A1A9-4649-A26C-512734D53ADF}" srcOrd="6" destOrd="0" presId="urn:microsoft.com/office/officeart/2005/8/layout/vList3"/>
    <dgm:cxn modelId="{8C8676BC-AE2E-473D-BE25-690DF6187120}" type="presParOf" srcId="{63408FF3-A1A9-4649-A26C-512734D53ADF}" destId="{72B71199-7CFD-41A5-9B08-2626221D5D8A}" srcOrd="0" destOrd="0" presId="urn:microsoft.com/office/officeart/2005/8/layout/vList3"/>
    <dgm:cxn modelId="{A33EEA8A-E9A0-459D-B7D8-3BA2291CC13E}" type="presParOf" srcId="{63408FF3-A1A9-4649-A26C-512734D53ADF}" destId="{6DB5E53A-74D2-47CB-B592-47C41946AAEF}" srcOrd="1" destOrd="0" presId="urn:microsoft.com/office/officeart/2005/8/layout/vList3"/>
    <dgm:cxn modelId="{A3CBF2D6-3508-4B95-BAA3-66C51C366617}" type="presParOf" srcId="{1C6D63F8-4F8C-45D5-B9DC-37EEAD2C4866}" destId="{EC6063C5-E610-4C28-9262-D1DACA0AB47C}" srcOrd="7" destOrd="0" presId="urn:microsoft.com/office/officeart/2005/8/layout/vList3"/>
    <dgm:cxn modelId="{B41501D1-4513-4B42-96C6-740A0EA64E23}" type="presParOf" srcId="{1C6D63F8-4F8C-45D5-B9DC-37EEAD2C4866}" destId="{90BBCD4F-9DAB-4C97-9411-34065AB9A1FF}" srcOrd="8" destOrd="0" presId="urn:microsoft.com/office/officeart/2005/8/layout/vList3"/>
    <dgm:cxn modelId="{6FB2D4B1-46D7-4110-8197-8073285693BB}" type="presParOf" srcId="{90BBCD4F-9DAB-4C97-9411-34065AB9A1FF}" destId="{A2505FBB-9C41-4826-BDBD-5D210ECAE2E8}" srcOrd="0" destOrd="0" presId="urn:microsoft.com/office/officeart/2005/8/layout/vList3"/>
    <dgm:cxn modelId="{194808B4-D016-49DE-8FBD-1788320737E8}" type="presParOf" srcId="{90BBCD4F-9DAB-4C97-9411-34065AB9A1FF}" destId="{515C1D57-AC5A-4327-B37E-FBF4C13E23BB}" srcOrd="1" destOrd="0" presId="urn:microsoft.com/office/officeart/2005/8/layout/vList3"/>
    <dgm:cxn modelId="{9AB290C4-1D7D-467A-8796-ABFF641339D7}" type="presParOf" srcId="{1C6D63F8-4F8C-45D5-B9DC-37EEAD2C4866}" destId="{33D762B2-69D8-4252-BC37-EFA440721B84}" srcOrd="9" destOrd="0" presId="urn:microsoft.com/office/officeart/2005/8/layout/vList3"/>
    <dgm:cxn modelId="{C76DF985-EAAC-48B6-A889-483AE54C62EE}" type="presParOf" srcId="{1C6D63F8-4F8C-45D5-B9DC-37EEAD2C4866}" destId="{73631B2F-0BE2-48A7-97DC-5BEFEB4ECF17}" srcOrd="10" destOrd="0" presId="urn:microsoft.com/office/officeart/2005/8/layout/vList3"/>
    <dgm:cxn modelId="{FE6035D9-F9C8-49BF-927F-B31DCF325D35}" type="presParOf" srcId="{73631B2F-0BE2-48A7-97DC-5BEFEB4ECF17}" destId="{C729F959-1054-48E7-AB10-2A7049745718}" srcOrd="0" destOrd="0" presId="urn:microsoft.com/office/officeart/2005/8/layout/vList3"/>
    <dgm:cxn modelId="{66A55939-D3CE-4A85-9560-A731B1B22EB6}" type="presParOf" srcId="{73631B2F-0BE2-48A7-97DC-5BEFEB4ECF17}" destId="{590BB1E3-0D0C-4FA4-A457-B341848D1F7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E6744B-8A7D-4E82-9908-D8803A000258}" type="doc">
      <dgm:prSet loTypeId="urn:microsoft.com/office/officeart/2008/layout/PictureAccentList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98E9B498-0CC6-41E2-969B-6F4B1C2146A4}">
      <dgm:prSet phldrT="[ข้อความ]" custT="1"/>
      <dgm:spPr/>
      <dgm:t>
        <a:bodyPr/>
        <a:lstStyle/>
        <a:p>
          <a:r>
            <a:rPr lang="th-TH" sz="5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ค่าใช้จ่ายจ่ายล่วงหน้า</a:t>
          </a:r>
          <a:endParaRPr lang="th-TH" sz="5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27186F8D-E9B2-414D-B812-9CEA33D7F788}" type="parTrans" cxnId="{41A877EF-D999-42EC-8CE9-1B328AAED9CA}">
      <dgm:prSet/>
      <dgm:spPr/>
      <dgm:t>
        <a:bodyPr/>
        <a:lstStyle/>
        <a:p>
          <a:endParaRPr lang="th-TH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DDA8F04A-53DF-4F3A-B032-CCD08E6987BA}" type="sibTrans" cxnId="{41A877EF-D999-42EC-8CE9-1B328AAED9CA}">
      <dgm:prSet/>
      <dgm:spPr/>
      <dgm:t>
        <a:bodyPr/>
        <a:lstStyle/>
        <a:p>
          <a:endParaRPr lang="th-TH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C2909C70-44C2-44AA-B27E-DCF268BF552A}">
      <dgm:prSet custT="1"/>
      <dgm:spPr/>
      <dgm:t>
        <a:bodyPr/>
        <a:lstStyle/>
        <a:p>
          <a:pPr algn="l"/>
          <a:r>
            <a:rPr lang="th-TH" sz="2500" b="1" dirty="0" smtClean="0"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rPr>
            <a:t>จำนวนเงินที่ได้จ่ายไปเพื่อเป็นค่าสินค้าหรือบริการ และบันทึกบัญชีเรียบร้อยแล้ว โดยที่เมื่อถึงวันสิ้นงวดบัญชี ยังมิได้รับหรือได้ใช้ประโยชน์จากสินค้าหรือบริการนั้น</a:t>
          </a:r>
          <a:endParaRPr lang="th-TH" sz="2500" b="1" dirty="0" smtClean="0">
            <a:solidFill>
              <a:schemeClr val="tx1"/>
            </a:solidFill>
            <a:effectLst/>
            <a:cs typeface="+mj-cs"/>
          </a:endParaRPr>
        </a:p>
      </dgm:t>
    </dgm:pt>
    <dgm:pt modelId="{177AF4F3-D2FD-41EB-A9EF-927B0261D996}" type="parTrans" cxnId="{FC5A032A-5199-4EE3-B1DF-049AD5B34FEC}">
      <dgm:prSet/>
      <dgm:spPr/>
      <dgm:t>
        <a:bodyPr/>
        <a:lstStyle/>
        <a:p>
          <a:endParaRPr lang="th-TH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CC98ADB5-A828-4594-9B5E-9C220FB1AD1A}" type="sibTrans" cxnId="{FC5A032A-5199-4EE3-B1DF-049AD5B34FEC}">
      <dgm:prSet/>
      <dgm:spPr/>
      <dgm:t>
        <a:bodyPr/>
        <a:lstStyle/>
        <a:p>
          <a:endParaRPr lang="th-TH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561166FB-CDBF-4CC8-9E9F-E94A9FF2E1A6}">
      <dgm:prSet custT="1"/>
      <dgm:spPr/>
      <dgm:t>
        <a:bodyPr/>
        <a:lstStyle/>
        <a:p>
          <a:pPr algn="l"/>
          <a:r>
            <a:rPr lang="th-TH" sz="2500" b="1" dirty="0" smtClean="0"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rPr>
            <a:t>จำนวนเงินที่ได้จ่ายไปเพื่อเป็นค่าสินค้าหรือบริการ และบันทึกบัญชีเรียบร้อยแล้ว โดยที่เมื่อถึงวันสิ้นงวดบัญชี ได้รับหรือได้ใช้ประโยชน์จากสินค้าหรือบริการนั้นไปเพียงบางส่วนเท่านั้น</a:t>
          </a:r>
          <a:endParaRPr lang="th-TH" sz="2500" b="1" dirty="0" smtClean="0">
            <a:solidFill>
              <a:schemeClr val="tx1"/>
            </a:solidFill>
            <a:effectLst/>
            <a:cs typeface="+mj-cs"/>
          </a:endParaRPr>
        </a:p>
      </dgm:t>
    </dgm:pt>
    <dgm:pt modelId="{24E61385-C926-4148-BDCF-C522ED86207E}" type="parTrans" cxnId="{FE06C03E-DE36-432E-B907-6DD686E783C9}">
      <dgm:prSet/>
      <dgm:spPr/>
      <dgm:t>
        <a:bodyPr/>
        <a:lstStyle/>
        <a:p>
          <a:endParaRPr lang="th-TH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ABC32BB1-91E3-4AD1-A9CD-6CACA373AEA2}" type="sibTrans" cxnId="{FE06C03E-DE36-432E-B907-6DD686E783C9}">
      <dgm:prSet/>
      <dgm:spPr/>
      <dgm:t>
        <a:bodyPr/>
        <a:lstStyle/>
        <a:p>
          <a:endParaRPr lang="th-TH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1FFB206A-1D4C-43EA-AB08-BF2120B14C18}" type="pres">
      <dgm:prSet presAssocID="{6AE6744B-8A7D-4E82-9908-D8803A000258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3309B897-97CA-48C0-8C4F-6365B0296F87}" type="pres">
      <dgm:prSet presAssocID="{98E9B498-0CC6-41E2-969B-6F4B1C2146A4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th-TH"/>
        </a:p>
      </dgm:t>
    </dgm:pt>
    <dgm:pt modelId="{C7D06974-5272-41C2-8DDB-F3CED829F187}" type="pres">
      <dgm:prSet presAssocID="{98E9B498-0CC6-41E2-969B-6F4B1C2146A4}" presName="rootComposite" presStyleCnt="0">
        <dgm:presLayoutVars/>
      </dgm:prSet>
      <dgm:spPr/>
      <dgm:t>
        <a:bodyPr/>
        <a:lstStyle/>
        <a:p>
          <a:endParaRPr lang="th-TH"/>
        </a:p>
      </dgm:t>
    </dgm:pt>
    <dgm:pt modelId="{F55875DE-0D01-4A29-BF43-6D13D4F9FD7A}" type="pres">
      <dgm:prSet presAssocID="{98E9B498-0CC6-41E2-969B-6F4B1C2146A4}" presName="rootText" presStyleLbl="node0" presStyleIdx="0" presStyleCnt="1" custScaleX="105977">
        <dgm:presLayoutVars>
          <dgm:chMax/>
          <dgm:chPref val="4"/>
        </dgm:presLayoutVars>
      </dgm:prSet>
      <dgm:spPr/>
      <dgm:t>
        <a:bodyPr/>
        <a:lstStyle/>
        <a:p>
          <a:endParaRPr lang="th-TH"/>
        </a:p>
      </dgm:t>
    </dgm:pt>
    <dgm:pt modelId="{7E3AE171-FE33-4C80-AFEC-A307D1C3B417}" type="pres">
      <dgm:prSet presAssocID="{98E9B498-0CC6-41E2-969B-6F4B1C2146A4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  <dgm:pt modelId="{AA254D6F-116D-4AA6-AA71-43DB62C35A77}" type="pres">
      <dgm:prSet presAssocID="{C2909C70-44C2-44AA-B27E-DCF268BF552A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  <dgm:pt modelId="{CC77AEC0-FA7C-4CB7-B75B-215B88A46C9A}" type="pres">
      <dgm:prSet presAssocID="{C2909C70-44C2-44AA-B27E-DCF268BF552A}" presName="Image" presStyleLbl="node1" presStyleIdx="0" presStyleCnt="2" custLinFactNeighborX="-6484"/>
      <dgm:spPr>
        <a:prstGeom prst="curvedRightArrow">
          <a:avLst/>
        </a:prstGeom>
      </dgm:spPr>
      <dgm:t>
        <a:bodyPr/>
        <a:lstStyle/>
        <a:p>
          <a:endParaRPr lang="th-TH"/>
        </a:p>
      </dgm:t>
    </dgm:pt>
    <dgm:pt modelId="{589E784D-4C46-4168-9448-7DB5581BFD31}" type="pres">
      <dgm:prSet presAssocID="{C2909C70-44C2-44AA-B27E-DCF268BF552A}" presName="childText" presStyleLbl="lnNode1" presStyleIdx="0" presStyleCnt="2" custScaleX="121113">
        <dgm:presLayoutVars>
          <dgm:chMax val="0"/>
          <dgm:chPref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th-TH"/>
        </a:p>
      </dgm:t>
    </dgm:pt>
    <dgm:pt modelId="{A25F0EBE-1B67-4734-A34F-EF043CA15694}" type="pres">
      <dgm:prSet presAssocID="{561166FB-CDBF-4CC8-9E9F-E94A9FF2E1A6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  <dgm:pt modelId="{A6DD9856-E3DA-42EB-8879-F9180E7857A0}" type="pres">
      <dgm:prSet presAssocID="{561166FB-CDBF-4CC8-9E9F-E94A9FF2E1A6}" presName="Image" presStyleLbl="node1" presStyleIdx="1" presStyleCnt="2" custLinFactNeighborX="-6484"/>
      <dgm:spPr>
        <a:prstGeom prst="curvedRightArrow">
          <a:avLst/>
        </a:prstGeom>
      </dgm:spPr>
      <dgm:t>
        <a:bodyPr/>
        <a:lstStyle/>
        <a:p>
          <a:endParaRPr lang="th-TH"/>
        </a:p>
      </dgm:t>
    </dgm:pt>
    <dgm:pt modelId="{383374C5-BEF6-4C89-A14E-6278EEDD1BE1}" type="pres">
      <dgm:prSet presAssocID="{561166FB-CDBF-4CC8-9E9F-E94A9FF2E1A6}" presName="childText" presStyleLbl="lnNode1" presStyleIdx="1" presStyleCnt="2" custScaleX="121113">
        <dgm:presLayoutVars>
          <dgm:chMax val="0"/>
          <dgm:chPref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th-TH"/>
        </a:p>
      </dgm:t>
    </dgm:pt>
  </dgm:ptLst>
  <dgm:cxnLst>
    <dgm:cxn modelId="{FC5A032A-5199-4EE3-B1DF-049AD5B34FEC}" srcId="{98E9B498-0CC6-41E2-969B-6F4B1C2146A4}" destId="{C2909C70-44C2-44AA-B27E-DCF268BF552A}" srcOrd="0" destOrd="0" parTransId="{177AF4F3-D2FD-41EB-A9EF-927B0261D996}" sibTransId="{CC98ADB5-A828-4594-9B5E-9C220FB1AD1A}"/>
    <dgm:cxn modelId="{D7D144E0-B9F6-4A76-9513-502AB68B2770}" type="presOf" srcId="{C2909C70-44C2-44AA-B27E-DCF268BF552A}" destId="{589E784D-4C46-4168-9448-7DB5581BFD31}" srcOrd="0" destOrd="0" presId="urn:microsoft.com/office/officeart/2008/layout/PictureAccentList"/>
    <dgm:cxn modelId="{0EE398D9-D027-48B3-A8C1-5E11E45421B4}" type="presOf" srcId="{6AE6744B-8A7D-4E82-9908-D8803A000258}" destId="{1FFB206A-1D4C-43EA-AB08-BF2120B14C18}" srcOrd="0" destOrd="0" presId="urn:microsoft.com/office/officeart/2008/layout/PictureAccentList"/>
    <dgm:cxn modelId="{41A877EF-D999-42EC-8CE9-1B328AAED9CA}" srcId="{6AE6744B-8A7D-4E82-9908-D8803A000258}" destId="{98E9B498-0CC6-41E2-969B-6F4B1C2146A4}" srcOrd="0" destOrd="0" parTransId="{27186F8D-E9B2-414D-B812-9CEA33D7F788}" sibTransId="{DDA8F04A-53DF-4F3A-B032-CCD08E6987BA}"/>
    <dgm:cxn modelId="{1394538C-9DB1-4DB3-B675-D9F569EC23F0}" type="presOf" srcId="{561166FB-CDBF-4CC8-9E9F-E94A9FF2E1A6}" destId="{383374C5-BEF6-4C89-A14E-6278EEDD1BE1}" srcOrd="0" destOrd="0" presId="urn:microsoft.com/office/officeart/2008/layout/PictureAccentList"/>
    <dgm:cxn modelId="{F8B7CE15-FCC9-42E9-8BFF-7268A5AE8B77}" type="presOf" srcId="{98E9B498-0CC6-41E2-969B-6F4B1C2146A4}" destId="{F55875DE-0D01-4A29-BF43-6D13D4F9FD7A}" srcOrd="0" destOrd="0" presId="urn:microsoft.com/office/officeart/2008/layout/PictureAccentList"/>
    <dgm:cxn modelId="{FE06C03E-DE36-432E-B907-6DD686E783C9}" srcId="{98E9B498-0CC6-41E2-969B-6F4B1C2146A4}" destId="{561166FB-CDBF-4CC8-9E9F-E94A9FF2E1A6}" srcOrd="1" destOrd="0" parTransId="{24E61385-C926-4148-BDCF-C522ED86207E}" sibTransId="{ABC32BB1-91E3-4AD1-A9CD-6CACA373AEA2}"/>
    <dgm:cxn modelId="{33EFA22A-37FC-4BE6-B59F-0E317E33A650}" type="presParOf" srcId="{1FFB206A-1D4C-43EA-AB08-BF2120B14C18}" destId="{3309B897-97CA-48C0-8C4F-6365B0296F87}" srcOrd="0" destOrd="0" presId="urn:microsoft.com/office/officeart/2008/layout/PictureAccentList"/>
    <dgm:cxn modelId="{F12C81AE-6ECF-4F78-A4C0-FE88717C8822}" type="presParOf" srcId="{3309B897-97CA-48C0-8C4F-6365B0296F87}" destId="{C7D06974-5272-41C2-8DDB-F3CED829F187}" srcOrd="0" destOrd="0" presId="urn:microsoft.com/office/officeart/2008/layout/PictureAccentList"/>
    <dgm:cxn modelId="{D631AA5B-342E-4527-9F4E-B43A7EE5A39B}" type="presParOf" srcId="{C7D06974-5272-41C2-8DDB-F3CED829F187}" destId="{F55875DE-0D01-4A29-BF43-6D13D4F9FD7A}" srcOrd="0" destOrd="0" presId="urn:microsoft.com/office/officeart/2008/layout/PictureAccentList"/>
    <dgm:cxn modelId="{56E397B8-B6AE-44E5-B97D-152D42EBD7BD}" type="presParOf" srcId="{3309B897-97CA-48C0-8C4F-6365B0296F87}" destId="{7E3AE171-FE33-4C80-AFEC-A307D1C3B417}" srcOrd="1" destOrd="0" presId="urn:microsoft.com/office/officeart/2008/layout/PictureAccentList"/>
    <dgm:cxn modelId="{2F7E4D58-1474-47C2-83C9-E0FD5ED834D5}" type="presParOf" srcId="{7E3AE171-FE33-4C80-AFEC-A307D1C3B417}" destId="{AA254D6F-116D-4AA6-AA71-43DB62C35A77}" srcOrd="0" destOrd="0" presId="urn:microsoft.com/office/officeart/2008/layout/PictureAccentList"/>
    <dgm:cxn modelId="{75618201-2180-48A6-9452-23022D63F1FF}" type="presParOf" srcId="{AA254D6F-116D-4AA6-AA71-43DB62C35A77}" destId="{CC77AEC0-FA7C-4CB7-B75B-215B88A46C9A}" srcOrd="0" destOrd="0" presId="urn:microsoft.com/office/officeart/2008/layout/PictureAccentList"/>
    <dgm:cxn modelId="{8767EF77-3400-4EE6-BDAA-47A6BB0FBD28}" type="presParOf" srcId="{AA254D6F-116D-4AA6-AA71-43DB62C35A77}" destId="{589E784D-4C46-4168-9448-7DB5581BFD31}" srcOrd="1" destOrd="0" presId="urn:microsoft.com/office/officeart/2008/layout/PictureAccentList"/>
    <dgm:cxn modelId="{BD8EC057-71B9-4DB5-A8FB-8AD50302FA4A}" type="presParOf" srcId="{7E3AE171-FE33-4C80-AFEC-A307D1C3B417}" destId="{A25F0EBE-1B67-4734-A34F-EF043CA15694}" srcOrd="1" destOrd="0" presId="urn:microsoft.com/office/officeart/2008/layout/PictureAccentList"/>
    <dgm:cxn modelId="{A4862696-CA7C-48CA-A9BF-4501C566EA6B}" type="presParOf" srcId="{A25F0EBE-1B67-4734-A34F-EF043CA15694}" destId="{A6DD9856-E3DA-42EB-8879-F9180E7857A0}" srcOrd="0" destOrd="0" presId="urn:microsoft.com/office/officeart/2008/layout/PictureAccentList"/>
    <dgm:cxn modelId="{CCAA860C-1262-4012-AF3A-A3334DFAEFFB}" type="presParOf" srcId="{A25F0EBE-1B67-4734-A34F-EF043CA15694}" destId="{383374C5-BEF6-4C89-A14E-6278EEDD1BE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75BB29-6345-4EEF-983A-A50476AF43AA}" type="doc">
      <dgm:prSet loTypeId="urn:microsoft.com/office/officeart/2008/layout/VerticalCurvedList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th-TH"/>
        </a:p>
      </dgm:t>
    </dgm:pt>
    <dgm:pt modelId="{53F4C73E-9D72-495A-AAD1-E42CD18F9A27}">
      <dgm:prSet phldrT="[ข้อความ]" custT="1"/>
      <dgm:spPr/>
      <dgm:t>
        <a:bodyPr/>
        <a:lstStyle/>
        <a:p>
          <a:pPr algn="ctr"/>
          <a:r>
            <a:rPr lang="th-TH" sz="3000" b="1" dirty="0" smtClean="0">
              <a:effectLst/>
              <a:cs typeface="+mj-cs"/>
            </a:rPr>
            <a:t>ใบตรวจรับพัสดุ</a:t>
          </a:r>
          <a:endParaRPr lang="th-TH" sz="3000" b="1" dirty="0">
            <a:effectLst/>
            <a:cs typeface="+mj-cs"/>
          </a:endParaRPr>
        </a:p>
      </dgm:t>
    </dgm:pt>
    <dgm:pt modelId="{80A10364-E13A-4D7F-8329-11BA57440A76}" type="parTrans" cxnId="{A4021C01-E91D-479F-A4D7-55C3E19000DE}">
      <dgm:prSet/>
      <dgm:spPr/>
      <dgm:t>
        <a:bodyPr/>
        <a:lstStyle/>
        <a:p>
          <a:pPr algn="ctr"/>
          <a:endParaRPr lang="th-TH" sz="3000" b="1">
            <a:effectLst/>
            <a:cs typeface="+mj-cs"/>
          </a:endParaRPr>
        </a:p>
      </dgm:t>
    </dgm:pt>
    <dgm:pt modelId="{6FB2E505-EE70-4A30-A2F2-A9EA811F8025}" type="sibTrans" cxnId="{A4021C01-E91D-479F-A4D7-55C3E19000DE}">
      <dgm:prSet/>
      <dgm:spPr/>
      <dgm:t>
        <a:bodyPr/>
        <a:lstStyle/>
        <a:p>
          <a:pPr algn="ctr"/>
          <a:endParaRPr lang="th-TH" sz="3000" b="1">
            <a:effectLst/>
            <a:cs typeface="+mj-cs"/>
          </a:endParaRPr>
        </a:p>
      </dgm:t>
    </dgm:pt>
    <dgm:pt modelId="{81D230A1-2317-412D-A6DB-21D11CEAF38A}">
      <dgm:prSet phldrT="[ข้อความ]" custT="1"/>
      <dgm:spPr/>
      <dgm:t>
        <a:bodyPr/>
        <a:lstStyle/>
        <a:p>
          <a:pPr algn="ctr"/>
          <a:r>
            <a:rPr lang="th-TH" sz="3000" b="1" dirty="0" smtClean="0">
              <a:effectLst/>
              <a:cs typeface="+mj-cs"/>
            </a:rPr>
            <a:t>บันทึกข้อความขอเบิก</a:t>
          </a:r>
          <a:endParaRPr lang="th-TH" sz="3000" b="1" dirty="0">
            <a:effectLst/>
            <a:cs typeface="+mj-cs"/>
          </a:endParaRPr>
        </a:p>
      </dgm:t>
    </dgm:pt>
    <dgm:pt modelId="{D29F30FB-C919-451B-8633-DD4C1EC01F2E}" type="parTrans" cxnId="{ACEEE301-C8A9-4057-A519-7904BE29D54A}">
      <dgm:prSet/>
      <dgm:spPr/>
      <dgm:t>
        <a:bodyPr/>
        <a:lstStyle/>
        <a:p>
          <a:pPr algn="ctr"/>
          <a:endParaRPr lang="th-TH" sz="3000" b="1">
            <a:effectLst/>
            <a:cs typeface="+mj-cs"/>
          </a:endParaRPr>
        </a:p>
      </dgm:t>
    </dgm:pt>
    <dgm:pt modelId="{B127B4BC-306A-48AD-AF03-8E6D2944F363}" type="sibTrans" cxnId="{ACEEE301-C8A9-4057-A519-7904BE29D54A}">
      <dgm:prSet/>
      <dgm:spPr/>
      <dgm:t>
        <a:bodyPr/>
        <a:lstStyle/>
        <a:p>
          <a:pPr algn="ctr"/>
          <a:endParaRPr lang="th-TH" sz="3000" b="1">
            <a:effectLst/>
            <a:cs typeface="+mj-cs"/>
          </a:endParaRPr>
        </a:p>
      </dgm:t>
    </dgm:pt>
    <dgm:pt modelId="{D7418461-F2F2-424F-81DE-A512AC4D6F70}">
      <dgm:prSet phldrT="[ข้อความ]" custT="1"/>
      <dgm:spPr/>
      <dgm:t>
        <a:bodyPr/>
        <a:lstStyle/>
        <a:p>
          <a:pPr algn="ctr"/>
          <a:r>
            <a:rPr lang="th-TH" sz="3000" b="1" dirty="0" smtClean="0">
              <a:effectLst/>
              <a:cs typeface="+mj-cs"/>
            </a:rPr>
            <a:t>อื่น ๆ</a:t>
          </a:r>
          <a:endParaRPr lang="th-TH" sz="3000" b="1" dirty="0">
            <a:effectLst/>
            <a:cs typeface="+mj-cs"/>
          </a:endParaRPr>
        </a:p>
      </dgm:t>
    </dgm:pt>
    <dgm:pt modelId="{D14EDC15-3D01-4CC5-8089-9C9E023C576C}" type="parTrans" cxnId="{7DA1498C-F4FA-4512-A5B0-BA3F30397277}">
      <dgm:prSet/>
      <dgm:spPr/>
      <dgm:t>
        <a:bodyPr/>
        <a:lstStyle/>
        <a:p>
          <a:pPr algn="ctr"/>
          <a:endParaRPr lang="th-TH" sz="3000" b="1">
            <a:effectLst/>
            <a:cs typeface="+mj-cs"/>
          </a:endParaRPr>
        </a:p>
      </dgm:t>
    </dgm:pt>
    <dgm:pt modelId="{ED8DCD7C-5176-4F86-84BC-CB6C90331C72}" type="sibTrans" cxnId="{7DA1498C-F4FA-4512-A5B0-BA3F30397277}">
      <dgm:prSet/>
      <dgm:spPr/>
      <dgm:t>
        <a:bodyPr/>
        <a:lstStyle/>
        <a:p>
          <a:pPr algn="ctr"/>
          <a:endParaRPr lang="th-TH" sz="3000" b="1">
            <a:effectLst/>
            <a:cs typeface="+mj-cs"/>
          </a:endParaRPr>
        </a:p>
      </dgm:t>
    </dgm:pt>
    <dgm:pt modelId="{9C4131F0-26C0-4896-B5AD-7FE5FBBFE40B}">
      <dgm:prSet custT="1"/>
      <dgm:spPr/>
      <dgm:t>
        <a:bodyPr/>
        <a:lstStyle/>
        <a:p>
          <a:pPr algn="ctr"/>
          <a:r>
            <a:rPr lang="th-TH" sz="3000" b="1" dirty="0" smtClean="0">
              <a:effectLst/>
              <a:cs typeface="+mj-cs"/>
            </a:rPr>
            <a:t>ใบส่งของ</a:t>
          </a:r>
          <a:endParaRPr lang="th-TH" sz="3000" b="1" dirty="0">
            <a:effectLst/>
            <a:cs typeface="+mj-cs"/>
          </a:endParaRPr>
        </a:p>
      </dgm:t>
    </dgm:pt>
    <dgm:pt modelId="{14EC453F-0469-4DEB-8CD2-AC3437AB6D72}" type="parTrans" cxnId="{FCC957C4-56F7-426C-AECD-02DBB9B291C9}">
      <dgm:prSet/>
      <dgm:spPr/>
      <dgm:t>
        <a:bodyPr/>
        <a:lstStyle/>
        <a:p>
          <a:pPr algn="ctr"/>
          <a:endParaRPr lang="th-TH" sz="3000" b="1">
            <a:effectLst/>
            <a:cs typeface="+mj-cs"/>
          </a:endParaRPr>
        </a:p>
      </dgm:t>
    </dgm:pt>
    <dgm:pt modelId="{E116EF27-5C3E-42A0-8626-577081C8EF5A}" type="sibTrans" cxnId="{FCC957C4-56F7-426C-AECD-02DBB9B291C9}">
      <dgm:prSet/>
      <dgm:spPr/>
      <dgm:t>
        <a:bodyPr/>
        <a:lstStyle/>
        <a:p>
          <a:pPr algn="ctr"/>
          <a:endParaRPr lang="th-TH" sz="3000" b="1">
            <a:effectLst/>
            <a:cs typeface="+mj-cs"/>
          </a:endParaRPr>
        </a:p>
      </dgm:t>
    </dgm:pt>
    <dgm:pt modelId="{87C22DCB-A7E6-47CC-A737-07D4000030DA}">
      <dgm:prSet custT="1"/>
      <dgm:spPr/>
      <dgm:t>
        <a:bodyPr/>
        <a:lstStyle/>
        <a:p>
          <a:pPr algn="ctr"/>
          <a:r>
            <a:rPr lang="th-TH" sz="3000" b="1" dirty="0" smtClean="0">
              <a:effectLst/>
              <a:cs typeface="+mj-cs"/>
            </a:rPr>
            <a:t>ใบแจ้งหนี้</a:t>
          </a:r>
          <a:endParaRPr lang="th-TH" sz="3000" b="1" dirty="0">
            <a:effectLst/>
            <a:cs typeface="+mj-cs"/>
          </a:endParaRPr>
        </a:p>
      </dgm:t>
    </dgm:pt>
    <dgm:pt modelId="{3FB4D3C6-C014-43ED-9A70-38587A8B91EF}" type="parTrans" cxnId="{95E5DFD6-5441-47DF-A36C-E1FB74E0FF6D}">
      <dgm:prSet/>
      <dgm:spPr/>
      <dgm:t>
        <a:bodyPr/>
        <a:lstStyle/>
        <a:p>
          <a:pPr algn="ctr"/>
          <a:endParaRPr lang="th-TH" sz="3000" b="1">
            <a:effectLst/>
            <a:cs typeface="+mj-cs"/>
          </a:endParaRPr>
        </a:p>
      </dgm:t>
    </dgm:pt>
    <dgm:pt modelId="{4AF09CC7-5135-40D0-911A-AAB3FA9689FD}" type="sibTrans" cxnId="{95E5DFD6-5441-47DF-A36C-E1FB74E0FF6D}">
      <dgm:prSet/>
      <dgm:spPr/>
      <dgm:t>
        <a:bodyPr/>
        <a:lstStyle/>
        <a:p>
          <a:pPr algn="ctr"/>
          <a:endParaRPr lang="th-TH" sz="3000" b="1">
            <a:effectLst/>
            <a:cs typeface="+mj-cs"/>
          </a:endParaRPr>
        </a:p>
      </dgm:t>
    </dgm:pt>
    <dgm:pt modelId="{28E0654D-010E-418F-AED3-09AAF7DCCD11}">
      <dgm:prSet custT="1"/>
      <dgm:spPr/>
      <dgm:t>
        <a:bodyPr/>
        <a:lstStyle/>
        <a:p>
          <a:pPr algn="ctr"/>
          <a:r>
            <a:rPr lang="th-TH" sz="3000" b="1" dirty="0" smtClean="0">
              <a:effectLst/>
              <a:cs typeface="+mj-cs"/>
            </a:rPr>
            <a:t>ใบเสร็จรับเงิน</a:t>
          </a:r>
          <a:endParaRPr lang="th-TH" sz="3000" b="1" dirty="0">
            <a:effectLst/>
            <a:cs typeface="+mj-cs"/>
          </a:endParaRPr>
        </a:p>
      </dgm:t>
    </dgm:pt>
    <dgm:pt modelId="{36F7EF02-05D8-4E79-9FCB-D180C3BA83D2}" type="parTrans" cxnId="{C6C422BB-655D-40DC-BA18-C81D86FF5A72}">
      <dgm:prSet/>
      <dgm:spPr/>
      <dgm:t>
        <a:bodyPr/>
        <a:lstStyle/>
        <a:p>
          <a:pPr algn="ctr"/>
          <a:endParaRPr lang="th-TH" sz="3000" b="1">
            <a:effectLst/>
            <a:cs typeface="+mj-cs"/>
          </a:endParaRPr>
        </a:p>
      </dgm:t>
    </dgm:pt>
    <dgm:pt modelId="{12045478-2EEF-49D5-AF76-8CEB80E69746}" type="sibTrans" cxnId="{C6C422BB-655D-40DC-BA18-C81D86FF5A72}">
      <dgm:prSet/>
      <dgm:spPr/>
      <dgm:t>
        <a:bodyPr/>
        <a:lstStyle/>
        <a:p>
          <a:pPr algn="ctr"/>
          <a:endParaRPr lang="th-TH" sz="3000" b="1">
            <a:effectLst/>
            <a:cs typeface="+mj-cs"/>
          </a:endParaRPr>
        </a:p>
      </dgm:t>
    </dgm:pt>
    <dgm:pt modelId="{AC83AFB6-A4C8-4C98-A364-27558876664C}" type="pres">
      <dgm:prSet presAssocID="{A875BB29-6345-4EEF-983A-A50476AF43A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h-TH"/>
        </a:p>
      </dgm:t>
    </dgm:pt>
    <dgm:pt modelId="{3358E5D4-5EDD-418A-8621-A8CB972C5000}" type="pres">
      <dgm:prSet presAssocID="{A875BB29-6345-4EEF-983A-A50476AF43AA}" presName="Name1" presStyleCnt="0"/>
      <dgm:spPr/>
    </dgm:pt>
    <dgm:pt modelId="{299FC26D-190A-4DA0-81BA-6559501068D9}" type="pres">
      <dgm:prSet presAssocID="{A875BB29-6345-4EEF-983A-A50476AF43AA}" presName="cycle" presStyleCnt="0"/>
      <dgm:spPr/>
    </dgm:pt>
    <dgm:pt modelId="{6F6C7D22-EC44-4680-AB4E-5762EC09E649}" type="pres">
      <dgm:prSet presAssocID="{A875BB29-6345-4EEF-983A-A50476AF43AA}" presName="srcNode" presStyleLbl="node1" presStyleIdx="0" presStyleCnt="6"/>
      <dgm:spPr/>
    </dgm:pt>
    <dgm:pt modelId="{C7387C76-E4F9-49CE-AE76-78CBC99EEBD2}" type="pres">
      <dgm:prSet presAssocID="{A875BB29-6345-4EEF-983A-A50476AF43AA}" presName="conn" presStyleLbl="parChTrans1D2" presStyleIdx="0" presStyleCnt="1"/>
      <dgm:spPr/>
      <dgm:t>
        <a:bodyPr/>
        <a:lstStyle/>
        <a:p>
          <a:endParaRPr lang="th-TH"/>
        </a:p>
      </dgm:t>
    </dgm:pt>
    <dgm:pt modelId="{816B56CF-9CBB-48EA-B532-48F62611CF1B}" type="pres">
      <dgm:prSet presAssocID="{A875BB29-6345-4EEF-983A-A50476AF43AA}" presName="extraNode" presStyleLbl="node1" presStyleIdx="0" presStyleCnt="6"/>
      <dgm:spPr/>
    </dgm:pt>
    <dgm:pt modelId="{1712749C-16A8-4841-9BF8-9237263E8302}" type="pres">
      <dgm:prSet presAssocID="{A875BB29-6345-4EEF-983A-A50476AF43AA}" presName="dstNode" presStyleLbl="node1" presStyleIdx="0" presStyleCnt="6"/>
      <dgm:spPr/>
    </dgm:pt>
    <dgm:pt modelId="{E3896EB6-40E0-41CD-8DF8-BF05D72E2E3A}" type="pres">
      <dgm:prSet presAssocID="{28E0654D-010E-418F-AED3-09AAF7DCCD11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22A7781-7290-4E21-AF74-784DC5B33AF9}" type="pres">
      <dgm:prSet presAssocID="{28E0654D-010E-418F-AED3-09AAF7DCCD11}" presName="accent_1" presStyleCnt="0"/>
      <dgm:spPr/>
    </dgm:pt>
    <dgm:pt modelId="{1C2C06E9-F63D-4C79-AFC6-83F047AA32CB}" type="pres">
      <dgm:prSet presAssocID="{28E0654D-010E-418F-AED3-09AAF7DCCD11}" presName="accentRepeatNode" presStyleLbl="solidFgAcc1" presStyleIdx="0" presStyleCnt="6" custLinFactNeighborX="-4272" custLinFactNeighborY="5783"/>
      <dgm:spPr>
        <a:solidFill>
          <a:schemeClr val="bg1">
            <a:lumMod val="85000"/>
          </a:schemeClr>
        </a:solidFill>
        <a:scene3d>
          <a:camera prst="perspectiveRelaxed"/>
          <a:lightRig rig="flat" dir="t"/>
        </a:scene3d>
        <a:sp3d z="190500" extrusionH="12700" prstMaterial="plastic">
          <a:bevelT w="50800" h="50800"/>
        </a:sp3d>
      </dgm:spPr>
    </dgm:pt>
    <dgm:pt modelId="{FC221EF9-A81C-4C73-9B1D-6F5F1165A8EB}" type="pres">
      <dgm:prSet presAssocID="{87C22DCB-A7E6-47CC-A737-07D4000030DA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7B94D61-CCDB-4D6B-ADE6-C0A70DDC382C}" type="pres">
      <dgm:prSet presAssocID="{87C22DCB-A7E6-47CC-A737-07D4000030DA}" presName="accent_2" presStyleCnt="0"/>
      <dgm:spPr/>
    </dgm:pt>
    <dgm:pt modelId="{01A0B67A-18EB-4FA6-981C-2D105511BDDA}" type="pres">
      <dgm:prSet presAssocID="{87C22DCB-A7E6-47CC-A737-07D4000030DA}" presName="accentRepeatNode" presStyleLbl="solidFgAcc1" presStyleIdx="1" presStyleCnt="6" custLinFactNeighborX="-4272" custLinFactNeighborY="5783"/>
      <dgm:spPr>
        <a:solidFill>
          <a:schemeClr val="bg1">
            <a:lumMod val="85000"/>
          </a:schemeClr>
        </a:solidFill>
        <a:scene3d>
          <a:camera prst="perspectiveRelaxed"/>
          <a:lightRig rig="flat" dir="t"/>
        </a:scene3d>
        <a:sp3d z="190500" extrusionH="12700" prstMaterial="plastic">
          <a:bevelT w="50800" h="50800"/>
        </a:sp3d>
      </dgm:spPr>
    </dgm:pt>
    <dgm:pt modelId="{1542453B-4980-4A93-B691-CD8E04672CA1}" type="pres">
      <dgm:prSet presAssocID="{9C4131F0-26C0-4896-B5AD-7FE5FBBFE40B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C80103B-B764-40F5-8AD3-B20FC63048C2}" type="pres">
      <dgm:prSet presAssocID="{9C4131F0-26C0-4896-B5AD-7FE5FBBFE40B}" presName="accent_3" presStyleCnt="0"/>
      <dgm:spPr/>
    </dgm:pt>
    <dgm:pt modelId="{FA46EC98-498F-4AA3-AB28-849407101CB4}" type="pres">
      <dgm:prSet presAssocID="{9C4131F0-26C0-4896-B5AD-7FE5FBBFE40B}" presName="accentRepeatNode" presStyleLbl="solidFgAcc1" presStyleIdx="2" presStyleCnt="6" custLinFactNeighborX="-4272" custLinFactNeighborY="5783"/>
      <dgm:spPr>
        <a:solidFill>
          <a:schemeClr val="bg1">
            <a:lumMod val="85000"/>
          </a:schemeClr>
        </a:solidFill>
        <a:scene3d>
          <a:camera prst="perspectiveRelaxed"/>
          <a:lightRig rig="flat" dir="t"/>
        </a:scene3d>
        <a:sp3d z="190500" extrusionH="12700" prstMaterial="plastic">
          <a:bevelT w="50800" h="50800"/>
        </a:sp3d>
      </dgm:spPr>
    </dgm:pt>
    <dgm:pt modelId="{710AB346-5842-4AB3-9CF0-5C5F7EE18F83}" type="pres">
      <dgm:prSet presAssocID="{53F4C73E-9D72-495A-AAD1-E42CD18F9A27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040CF8A-F5AA-43C7-8C72-22AE422EA885}" type="pres">
      <dgm:prSet presAssocID="{53F4C73E-9D72-495A-AAD1-E42CD18F9A27}" presName="accent_4" presStyleCnt="0"/>
      <dgm:spPr/>
    </dgm:pt>
    <dgm:pt modelId="{AF910A6F-34E4-4187-9D19-6EA4ADDCC125}" type="pres">
      <dgm:prSet presAssocID="{53F4C73E-9D72-495A-AAD1-E42CD18F9A27}" presName="accentRepeatNode" presStyleLbl="solidFgAcc1" presStyleIdx="3" presStyleCnt="6" custLinFactNeighborX="-4272" custLinFactNeighborY="5783"/>
      <dgm:spPr>
        <a:solidFill>
          <a:schemeClr val="bg1">
            <a:lumMod val="85000"/>
          </a:schemeClr>
        </a:solidFill>
        <a:scene3d>
          <a:camera prst="perspectiveRelaxed"/>
          <a:lightRig rig="flat" dir="t"/>
        </a:scene3d>
        <a:sp3d z="190500" extrusionH="12700" prstMaterial="plastic">
          <a:bevelT w="50800" h="50800"/>
        </a:sp3d>
      </dgm:spPr>
    </dgm:pt>
    <dgm:pt modelId="{5610B001-7AFD-47E7-9E43-08C090F3E2E9}" type="pres">
      <dgm:prSet presAssocID="{81D230A1-2317-412D-A6DB-21D11CEAF38A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85994F9-7CF1-40FC-B050-F327E1C9C165}" type="pres">
      <dgm:prSet presAssocID="{81D230A1-2317-412D-A6DB-21D11CEAF38A}" presName="accent_5" presStyleCnt="0"/>
      <dgm:spPr/>
    </dgm:pt>
    <dgm:pt modelId="{73213275-A8B8-4E4B-9DBA-2ADBD73AF4BD}" type="pres">
      <dgm:prSet presAssocID="{81D230A1-2317-412D-A6DB-21D11CEAF38A}" presName="accentRepeatNode" presStyleLbl="solidFgAcc1" presStyleIdx="4" presStyleCnt="6" custLinFactNeighborX="-4272" custLinFactNeighborY="5783"/>
      <dgm:spPr>
        <a:solidFill>
          <a:schemeClr val="bg1">
            <a:lumMod val="85000"/>
          </a:schemeClr>
        </a:solidFill>
        <a:scene3d>
          <a:camera prst="perspectiveRelaxed"/>
          <a:lightRig rig="flat" dir="t"/>
        </a:scene3d>
        <a:sp3d z="190500" extrusionH="12700" prstMaterial="plastic">
          <a:bevelT w="50800" h="50800"/>
        </a:sp3d>
      </dgm:spPr>
    </dgm:pt>
    <dgm:pt modelId="{A31B64BF-3670-4B7A-8871-35F12CFB58AA}" type="pres">
      <dgm:prSet presAssocID="{D7418461-F2F2-424F-81DE-A512AC4D6F70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EE98B94-2333-4E65-9BFD-CB2894E3F01E}" type="pres">
      <dgm:prSet presAssocID="{D7418461-F2F2-424F-81DE-A512AC4D6F70}" presName="accent_6" presStyleCnt="0"/>
      <dgm:spPr/>
    </dgm:pt>
    <dgm:pt modelId="{6DA1D79B-2A1E-4DFF-B9CE-FF79C7BB86D7}" type="pres">
      <dgm:prSet presAssocID="{D7418461-F2F2-424F-81DE-A512AC4D6F70}" presName="accentRepeatNode" presStyleLbl="solidFgAcc1" presStyleIdx="5" presStyleCnt="6" custLinFactNeighborY="-3238"/>
      <dgm:spPr>
        <a:solidFill>
          <a:schemeClr val="bg1">
            <a:lumMod val="85000"/>
          </a:schemeClr>
        </a:solidFill>
        <a:scene3d>
          <a:camera prst="perspectiveRelaxed"/>
          <a:lightRig rig="flat" dir="t"/>
        </a:scene3d>
        <a:sp3d z="190500" extrusionH="12700" prstMaterial="plastic">
          <a:bevelT w="50800" h="50800"/>
        </a:sp3d>
      </dgm:spPr>
    </dgm:pt>
  </dgm:ptLst>
  <dgm:cxnLst>
    <dgm:cxn modelId="{C6C422BB-655D-40DC-BA18-C81D86FF5A72}" srcId="{A875BB29-6345-4EEF-983A-A50476AF43AA}" destId="{28E0654D-010E-418F-AED3-09AAF7DCCD11}" srcOrd="0" destOrd="0" parTransId="{36F7EF02-05D8-4E79-9FCB-D180C3BA83D2}" sibTransId="{12045478-2EEF-49D5-AF76-8CEB80E69746}"/>
    <dgm:cxn modelId="{95E5DFD6-5441-47DF-A36C-E1FB74E0FF6D}" srcId="{A875BB29-6345-4EEF-983A-A50476AF43AA}" destId="{87C22DCB-A7E6-47CC-A737-07D4000030DA}" srcOrd="1" destOrd="0" parTransId="{3FB4D3C6-C014-43ED-9A70-38587A8B91EF}" sibTransId="{4AF09CC7-5135-40D0-911A-AAB3FA9689FD}"/>
    <dgm:cxn modelId="{9F5E49BE-675A-4290-933D-5A9C9A65944B}" type="presOf" srcId="{12045478-2EEF-49D5-AF76-8CEB80E69746}" destId="{C7387C76-E4F9-49CE-AE76-78CBC99EEBD2}" srcOrd="0" destOrd="0" presId="urn:microsoft.com/office/officeart/2008/layout/VerticalCurvedList"/>
    <dgm:cxn modelId="{FCC957C4-56F7-426C-AECD-02DBB9B291C9}" srcId="{A875BB29-6345-4EEF-983A-A50476AF43AA}" destId="{9C4131F0-26C0-4896-B5AD-7FE5FBBFE40B}" srcOrd="2" destOrd="0" parTransId="{14EC453F-0469-4DEB-8CD2-AC3437AB6D72}" sibTransId="{E116EF27-5C3E-42A0-8626-577081C8EF5A}"/>
    <dgm:cxn modelId="{A4021C01-E91D-479F-A4D7-55C3E19000DE}" srcId="{A875BB29-6345-4EEF-983A-A50476AF43AA}" destId="{53F4C73E-9D72-495A-AAD1-E42CD18F9A27}" srcOrd="3" destOrd="0" parTransId="{80A10364-E13A-4D7F-8329-11BA57440A76}" sibTransId="{6FB2E505-EE70-4A30-A2F2-A9EA811F8025}"/>
    <dgm:cxn modelId="{8602D0A8-2BEE-42D7-82C1-874A22D5755A}" type="presOf" srcId="{87C22DCB-A7E6-47CC-A737-07D4000030DA}" destId="{FC221EF9-A81C-4C73-9B1D-6F5F1165A8EB}" srcOrd="0" destOrd="0" presId="urn:microsoft.com/office/officeart/2008/layout/VerticalCurvedList"/>
    <dgm:cxn modelId="{7FF3ABC1-7385-49C3-B2DB-F60A55882B20}" type="presOf" srcId="{28E0654D-010E-418F-AED3-09AAF7DCCD11}" destId="{E3896EB6-40E0-41CD-8DF8-BF05D72E2E3A}" srcOrd="0" destOrd="0" presId="urn:microsoft.com/office/officeart/2008/layout/VerticalCurvedList"/>
    <dgm:cxn modelId="{7DA1498C-F4FA-4512-A5B0-BA3F30397277}" srcId="{A875BB29-6345-4EEF-983A-A50476AF43AA}" destId="{D7418461-F2F2-424F-81DE-A512AC4D6F70}" srcOrd="5" destOrd="0" parTransId="{D14EDC15-3D01-4CC5-8089-9C9E023C576C}" sibTransId="{ED8DCD7C-5176-4F86-84BC-CB6C90331C72}"/>
    <dgm:cxn modelId="{96FB40B1-ECF2-477F-9952-608203619F97}" type="presOf" srcId="{53F4C73E-9D72-495A-AAD1-E42CD18F9A27}" destId="{710AB346-5842-4AB3-9CF0-5C5F7EE18F83}" srcOrd="0" destOrd="0" presId="urn:microsoft.com/office/officeart/2008/layout/VerticalCurvedList"/>
    <dgm:cxn modelId="{E3CAF696-FD82-407F-884B-32B4F4F1E848}" type="presOf" srcId="{D7418461-F2F2-424F-81DE-A512AC4D6F70}" destId="{A31B64BF-3670-4B7A-8871-35F12CFB58AA}" srcOrd="0" destOrd="0" presId="urn:microsoft.com/office/officeart/2008/layout/VerticalCurvedList"/>
    <dgm:cxn modelId="{ACEEE301-C8A9-4057-A519-7904BE29D54A}" srcId="{A875BB29-6345-4EEF-983A-A50476AF43AA}" destId="{81D230A1-2317-412D-A6DB-21D11CEAF38A}" srcOrd="4" destOrd="0" parTransId="{D29F30FB-C919-451B-8633-DD4C1EC01F2E}" sibTransId="{B127B4BC-306A-48AD-AF03-8E6D2944F363}"/>
    <dgm:cxn modelId="{263386B4-AC67-4A1D-B9A6-047B06E2F2CE}" type="presOf" srcId="{9C4131F0-26C0-4896-B5AD-7FE5FBBFE40B}" destId="{1542453B-4980-4A93-B691-CD8E04672CA1}" srcOrd="0" destOrd="0" presId="urn:microsoft.com/office/officeart/2008/layout/VerticalCurvedList"/>
    <dgm:cxn modelId="{925D7721-2CAA-4103-B01C-BE56342ECDE1}" type="presOf" srcId="{A875BB29-6345-4EEF-983A-A50476AF43AA}" destId="{AC83AFB6-A4C8-4C98-A364-27558876664C}" srcOrd="0" destOrd="0" presId="urn:microsoft.com/office/officeart/2008/layout/VerticalCurvedList"/>
    <dgm:cxn modelId="{B5A579FD-7E71-4341-BBEE-31F70A1AD065}" type="presOf" srcId="{81D230A1-2317-412D-A6DB-21D11CEAF38A}" destId="{5610B001-7AFD-47E7-9E43-08C090F3E2E9}" srcOrd="0" destOrd="0" presId="urn:microsoft.com/office/officeart/2008/layout/VerticalCurvedList"/>
    <dgm:cxn modelId="{6DC9554B-5613-4CC0-B90A-F589335B13A0}" type="presParOf" srcId="{AC83AFB6-A4C8-4C98-A364-27558876664C}" destId="{3358E5D4-5EDD-418A-8621-A8CB972C5000}" srcOrd="0" destOrd="0" presId="urn:microsoft.com/office/officeart/2008/layout/VerticalCurvedList"/>
    <dgm:cxn modelId="{C8D84E7A-6044-45D8-902C-3EC90310F2BE}" type="presParOf" srcId="{3358E5D4-5EDD-418A-8621-A8CB972C5000}" destId="{299FC26D-190A-4DA0-81BA-6559501068D9}" srcOrd="0" destOrd="0" presId="urn:microsoft.com/office/officeart/2008/layout/VerticalCurvedList"/>
    <dgm:cxn modelId="{E1CAA9C8-F22E-4F31-8851-0D3A402BCAF1}" type="presParOf" srcId="{299FC26D-190A-4DA0-81BA-6559501068D9}" destId="{6F6C7D22-EC44-4680-AB4E-5762EC09E649}" srcOrd="0" destOrd="0" presId="urn:microsoft.com/office/officeart/2008/layout/VerticalCurvedList"/>
    <dgm:cxn modelId="{E0EFA445-7A65-44C7-A9FD-08BACE32B8F8}" type="presParOf" srcId="{299FC26D-190A-4DA0-81BA-6559501068D9}" destId="{C7387C76-E4F9-49CE-AE76-78CBC99EEBD2}" srcOrd="1" destOrd="0" presId="urn:microsoft.com/office/officeart/2008/layout/VerticalCurvedList"/>
    <dgm:cxn modelId="{A4B192FE-B7EE-406A-9154-F39101D19D55}" type="presParOf" srcId="{299FC26D-190A-4DA0-81BA-6559501068D9}" destId="{816B56CF-9CBB-48EA-B532-48F62611CF1B}" srcOrd="2" destOrd="0" presId="urn:microsoft.com/office/officeart/2008/layout/VerticalCurvedList"/>
    <dgm:cxn modelId="{82A677CD-AE6F-4C55-A7F2-B7BFD2313D60}" type="presParOf" srcId="{299FC26D-190A-4DA0-81BA-6559501068D9}" destId="{1712749C-16A8-4841-9BF8-9237263E8302}" srcOrd="3" destOrd="0" presId="urn:microsoft.com/office/officeart/2008/layout/VerticalCurvedList"/>
    <dgm:cxn modelId="{AF8638CE-6EDA-4C11-8FE8-738A2AF39C33}" type="presParOf" srcId="{3358E5D4-5EDD-418A-8621-A8CB972C5000}" destId="{E3896EB6-40E0-41CD-8DF8-BF05D72E2E3A}" srcOrd="1" destOrd="0" presId="urn:microsoft.com/office/officeart/2008/layout/VerticalCurvedList"/>
    <dgm:cxn modelId="{A58A3D4A-8A97-4979-A8E6-4EBAF57E6761}" type="presParOf" srcId="{3358E5D4-5EDD-418A-8621-A8CB972C5000}" destId="{022A7781-7290-4E21-AF74-784DC5B33AF9}" srcOrd="2" destOrd="0" presId="urn:microsoft.com/office/officeart/2008/layout/VerticalCurvedList"/>
    <dgm:cxn modelId="{9C518308-DAA7-42D1-94EA-1CF00D8C7AFD}" type="presParOf" srcId="{022A7781-7290-4E21-AF74-784DC5B33AF9}" destId="{1C2C06E9-F63D-4C79-AFC6-83F047AA32CB}" srcOrd="0" destOrd="0" presId="urn:microsoft.com/office/officeart/2008/layout/VerticalCurvedList"/>
    <dgm:cxn modelId="{3BA7B7CD-68A6-4775-BD81-2878006CF0AD}" type="presParOf" srcId="{3358E5D4-5EDD-418A-8621-A8CB972C5000}" destId="{FC221EF9-A81C-4C73-9B1D-6F5F1165A8EB}" srcOrd="3" destOrd="0" presId="urn:microsoft.com/office/officeart/2008/layout/VerticalCurvedList"/>
    <dgm:cxn modelId="{B9C7BD54-D1F3-4AA5-BD54-19BCE2F87230}" type="presParOf" srcId="{3358E5D4-5EDD-418A-8621-A8CB972C5000}" destId="{F7B94D61-CCDB-4D6B-ADE6-C0A70DDC382C}" srcOrd="4" destOrd="0" presId="urn:microsoft.com/office/officeart/2008/layout/VerticalCurvedList"/>
    <dgm:cxn modelId="{BC2D07D3-82AB-4583-92C7-6BFA982335F8}" type="presParOf" srcId="{F7B94D61-CCDB-4D6B-ADE6-C0A70DDC382C}" destId="{01A0B67A-18EB-4FA6-981C-2D105511BDDA}" srcOrd="0" destOrd="0" presId="urn:microsoft.com/office/officeart/2008/layout/VerticalCurvedList"/>
    <dgm:cxn modelId="{C3E0BA78-04DD-4588-AC6C-44483AB4AACB}" type="presParOf" srcId="{3358E5D4-5EDD-418A-8621-A8CB972C5000}" destId="{1542453B-4980-4A93-B691-CD8E04672CA1}" srcOrd="5" destOrd="0" presId="urn:microsoft.com/office/officeart/2008/layout/VerticalCurvedList"/>
    <dgm:cxn modelId="{9F625A43-6C95-4D38-A121-88EF4A01F5DF}" type="presParOf" srcId="{3358E5D4-5EDD-418A-8621-A8CB972C5000}" destId="{7C80103B-B764-40F5-8AD3-B20FC63048C2}" srcOrd="6" destOrd="0" presId="urn:microsoft.com/office/officeart/2008/layout/VerticalCurvedList"/>
    <dgm:cxn modelId="{41A61987-E0E9-40A3-9AF7-19EEACBE4F03}" type="presParOf" srcId="{7C80103B-B764-40F5-8AD3-B20FC63048C2}" destId="{FA46EC98-498F-4AA3-AB28-849407101CB4}" srcOrd="0" destOrd="0" presId="urn:microsoft.com/office/officeart/2008/layout/VerticalCurvedList"/>
    <dgm:cxn modelId="{77AED974-AD6E-4613-9A0D-DEF5992CFAD0}" type="presParOf" srcId="{3358E5D4-5EDD-418A-8621-A8CB972C5000}" destId="{710AB346-5842-4AB3-9CF0-5C5F7EE18F83}" srcOrd="7" destOrd="0" presId="urn:microsoft.com/office/officeart/2008/layout/VerticalCurvedList"/>
    <dgm:cxn modelId="{E662A1BE-2C49-4A6C-91CB-1D2D3419D7E1}" type="presParOf" srcId="{3358E5D4-5EDD-418A-8621-A8CB972C5000}" destId="{3040CF8A-F5AA-43C7-8C72-22AE422EA885}" srcOrd="8" destOrd="0" presId="urn:microsoft.com/office/officeart/2008/layout/VerticalCurvedList"/>
    <dgm:cxn modelId="{23FC4BEF-54E3-40C1-8E65-4E25AD0881B1}" type="presParOf" srcId="{3040CF8A-F5AA-43C7-8C72-22AE422EA885}" destId="{AF910A6F-34E4-4187-9D19-6EA4ADDCC125}" srcOrd="0" destOrd="0" presId="urn:microsoft.com/office/officeart/2008/layout/VerticalCurvedList"/>
    <dgm:cxn modelId="{443AF5EE-363E-4C6A-8C59-54F49BE2A3BF}" type="presParOf" srcId="{3358E5D4-5EDD-418A-8621-A8CB972C5000}" destId="{5610B001-7AFD-47E7-9E43-08C090F3E2E9}" srcOrd="9" destOrd="0" presId="urn:microsoft.com/office/officeart/2008/layout/VerticalCurvedList"/>
    <dgm:cxn modelId="{435EB15C-463A-4C37-AAE8-51C14D3ED2FC}" type="presParOf" srcId="{3358E5D4-5EDD-418A-8621-A8CB972C5000}" destId="{E85994F9-7CF1-40FC-B050-F327E1C9C165}" srcOrd="10" destOrd="0" presId="urn:microsoft.com/office/officeart/2008/layout/VerticalCurvedList"/>
    <dgm:cxn modelId="{841D025E-3A0E-45C3-B44F-AA51C6EC4CCC}" type="presParOf" srcId="{E85994F9-7CF1-40FC-B050-F327E1C9C165}" destId="{73213275-A8B8-4E4B-9DBA-2ADBD73AF4BD}" srcOrd="0" destOrd="0" presId="urn:microsoft.com/office/officeart/2008/layout/VerticalCurvedList"/>
    <dgm:cxn modelId="{99A16206-DA63-4048-BA23-CE93CCEF0858}" type="presParOf" srcId="{3358E5D4-5EDD-418A-8621-A8CB972C5000}" destId="{A31B64BF-3670-4B7A-8871-35F12CFB58AA}" srcOrd="11" destOrd="0" presId="urn:microsoft.com/office/officeart/2008/layout/VerticalCurvedList"/>
    <dgm:cxn modelId="{53CA98E2-ED87-41F3-A4C4-0318D3F1B9E6}" type="presParOf" srcId="{3358E5D4-5EDD-418A-8621-A8CB972C5000}" destId="{7EE98B94-2333-4E65-9BFD-CB2894E3F01E}" srcOrd="12" destOrd="0" presId="urn:microsoft.com/office/officeart/2008/layout/VerticalCurvedList"/>
    <dgm:cxn modelId="{41CD8FC0-3384-4F61-88E5-198B5A7BCAEB}" type="presParOf" srcId="{7EE98B94-2333-4E65-9BFD-CB2894E3F01E}" destId="{6DA1D79B-2A1E-4DFF-B9CE-FF79C7BB86D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0AC534C-A9F8-4B36-8A09-3CE3CC4EF43F}" type="doc">
      <dgm:prSet loTypeId="urn:microsoft.com/office/officeart/2005/8/layout/chevron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th-TH"/>
        </a:p>
      </dgm:t>
    </dgm:pt>
    <dgm:pt modelId="{73184174-604C-442E-9789-0550D6D252C7}">
      <dgm:prSet phldrT="[ข้อความ]" custT="1"/>
      <dgm:spPr/>
      <dgm:t>
        <a:bodyPr/>
        <a:lstStyle/>
        <a:p>
          <a:r>
            <a:rPr lang="th-TH" sz="2000" b="1" dirty="0" smtClean="0">
              <a:cs typeface="+mj-cs"/>
            </a:rPr>
            <a:t>1</a:t>
          </a:r>
          <a:endParaRPr lang="th-TH" sz="2000" b="1" dirty="0">
            <a:cs typeface="+mj-cs"/>
          </a:endParaRPr>
        </a:p>
      </dgm:t>
    </dgm:pt>
    <dgm:pt modelId="{24F2FC36-1950-43B2-B1C6-C9807620A60A}" type="parTrans" cxnId="{A1BA3EC8-7B33-49DE-A5AD-A3DDA50B4937}">
      <dgm:prSet/>
      <dgm:spPr/>
      <dgm:t>
        <a:bodyPr/>
        <a:lstStyle/>
        <a:p>
          <a:endParaRPr lang="th-TH" sz="2000" b="1">
            <a:solidFill>
              <a:srgbClr val="002060"/>
            </a:solidFill>
            <a:cs typeface="+mj-cs"/>
          </a:endParaRPr>
        </a:p>
      </dgm:t>
    </dgm:pt>
    <dgm:pt modelId="{23E5890F-C455-4DAB-8579-C6CD6F97ED30}" type="sibTrans" cxnId="{A1BA3EC8-7B33-49DE-A5AD-A3DDA50B4937}">
      <dgm:prSet/>
      <dgm:spPr/>
      <dgm:t>
        <a:bodyPr/>
        <a:lstStyle/>
        <a:p>
          <a:endParaRPr lang="th-TH" sz="2000" b="1">
            <a:solidFill>
              <a:srgbClr val="002060"/>
            </a:solidFill>
            <a:cs typeface="+mj-cs"/>
          </a:endParaRPr>
        </a:p>
      </dgm:t>
    </dgm:pt>
    <dgm:pt modelId="{7F454A60-4F62-47A4-BC53-11A168CB799B}">
      <dgm:prSet phldrT="[ข้อความ]" custT="1"/>
      <dgm:spPr/>
      <dgm:t>
        <a:bodyPr/>
        <a:lstStyle/>
        <a:p>
          <a:r>
            <a:rPr lang="th-TH" sz="2500" b="1" dirty="0" smtClean="0">
              <a:solidFill>
                <a:schemeClr val="tx1"/>
              </a:solidFill>
              <a:cs typeface="+mj-cs"/>
            </a:rPr>
            <a:t>กองกิจการนิสิต</a:t>
          </a:r>
          <a:endParaRPr lang="th-TH" sz="2500" b="1" dirty="0">
            <a:solidFill>
              <a:schemeClr val="tx1"/>
            </a:solidFill>
            <a:cs typeface="+mj-cs"/>
          </a:endParaRPr>
        </a:p>
      </dgm:t>
    </dgm:pt>
    <dgm:pt modelId="{85F676DD-6C0E-44AF-ACF5-226C2E3E809B}" type="parTrans" cxnId="{4C81A5AD-E10C-47FA-AD8A-9B6E01CE7AF6}">
      <dgm:prSet/>
      <dgm:spPr/>
      <dgm:t>
        <a:bodyPr/>
        <a:lstStyle/>
        <a:p>
          <a:endParaRPr lang="th-TH" sz="2000" b="1">
            <a:solidFill>
              <a:srgbClr val="002060"/>
            </a:solidFill>
            <a:cs typeface="+mj-cs"/>
          </a:endParaRPr>
        </a:p>
      </dgm:t>
    </dgm:pt>
    <dgm:pt modelId="{AF93C5AB-F87E-4A38-8BCF-8CD5D4F2F2DC}" type="sibTrans" cxnId="{4C81A5AD-E10C-47FA-AD8A-9B6E01CE7AF6}">
      <dgm:prSet/>
      <dgm:spPr/>
      <dgm:t>
        <a:bodyPr/>
        <a:lstStyle/>
        <a:p>
          <a:endParaRPr lang="th-TH" sz="2000" b="1">
            <a:solidFill>
              <a:srgbClr val="002060"/>
            </a:solidFill>
            <a:cs typeface="+mj-cs"/>
          </a:endParaRPr>
        </a:p>
      </dgm:t>
    </dgm:pt>
    <dgm:pt modelId="{2AB2370A-706D-406A-88F7-9D75D88B6B82}">
      <dgm:prSet phldrT="[ข้อความ]" custT="1"/>
      <dgm:spPr/>
      <dgm:t>
        <a:bodyPr/>
        <a:lstStyle/>
        <a:p>
          <a:r>
            <a:rPr lang="th-TH" sz="2000" b="1" dirty="0" smtClean="0">
              <a:cs typeface="+mj-cs"/>
            </a:rPr>
            <a:t>2</a:t>
          </a:r>
          <a:endParaRPr lang="th-TH" sz="2000" b="1" dirty="0">
            <a:cs typeface="+mj-cs"/>
          </a:endParaRPr>
        </a:p>
      </dgm:t>
    </dgm:pt>
    <dgm:pt modelId="{882CF6C9-32EB-4302-93AF-E02A14B9A681}" type="parTrans" cxnId="{2C6F0E14-11E1-404C-961A-69278557E718}">
      <dgm:prSet/>
      <dgm:spPr/>
      <dgm:t>
        <a:bodyPr/>
        <a:lstStyle/>
        <a:p>
          <a:endParaRPr lang="th-TH" sz="2000" b="1">
            <a:solidFill>
              <a:srgbClr val="002060"/>
            </a:solidFill>
            <a:cs typeface="+mj-cs"/>
          </a:endParaRPr>
        </a:p>
      </dgm:t>
    </dgm:pt>
    <dgm:pt modelId="{029ED779-909C-43FD-BD0A-B8BD02F0DA87}" type="sibTrans" cxnId="{2C6F0E14-11E1-404C-961A-69278557E718}">
      <dgm:prSet/>
      <dgm:spPr/>
      <dgm:t>
        <a:bodyPr/>
        <a:lstStyle/>
        <a:p>
          <a:endParaRPr lang="th-TH" sz="2000" b="1">
            <a:solidFill>
              <a:srgbClr val="002060"/>
            </a:solidFill>
            <a:cs typeface="+mj-cs"/>
          </a:endParaRPr>
        </a:p>
      </dgm:t>
    </dgm:pt>
    <dgm:pt modelId="{43B83E2C-6140-4ABA-9573-03C76062A3B1}">
      <dgm:prSet phldrT="[ข้อความ]" custT="1"/>
      <dgm:spPr/>
      <dgm:t>
        <a:bodyPr/>
        <a:lstStyle/>
        <a:p>
          <a:r>
            <a:rPr lang="th-TH" sz="2500" b="1" dirty="0" smtClean="0">
              <a:cs typeface="+mj-cs"/>
            </a:rPr>
            <a:t>กองบริหารวิทยาเขตจันทบุรี</a:t>
          </a:r>
          <a:endParaRPr lang="th-TH" sz="2500" b="1" dirty="0">
            <a:cs typeface="+mj-cs"/>
          </a:endParaRPr>
        </a:p>
      </dgm:t>
    </dgm:pt>
    <dgm:pt modelId="{CA20370D-ED81-4DDE-87C9-D9E781B4DA68}" type="parTrans" cxnId="{73691EA6-9EDF-4DEC-B33C-A4E364002EAB}">
      <dgm:prSet/>
      <dgm:spPr/>
      <dgm:t>
        <a:bodyPr/>
        <a:lstStyle/>
        <a:p>
          <a:endParaRPr lang="th-TH" sz="2000" b="1">
            <a:solidFill>
              <a:srgbClr val="002060"/>
            </a:solidFill>
            <a:cs typeface="+mj-cs"/>
          </a:endParaRPr>
        </a:p>
      </dgm:t>
    </dgm:pt>
    <dgm:pt modelId="{F37AD593-326E-49D6-B179-29A0A0061D7F}" type="sibTrans" cxnId="{73691EA6-9EDF-4DEC-B33C-A4E364002EAB}">
      <dgm:prSet/>
      <dgm:spPr/>
      <dgm:t>
        <a:bodyPr/>
        <a:lstStyle/>
        <a:p>
          <a:endParaRPr lang="th-TH" sz="2000" b="1">
            <a:solidFill>
              <a:srgbClr val="002060"/>
            </a:solidFill>
            <a:cs typeface="+mj-cs"/>
          </a:endParaRPr>
        </a:p>
      </dgm:t>
    </dgm:pt>
    <dgm:pt modelId="{566C48D0-CD69-471C-B39F-C0D11B0E2866}">
      <dgm:prSet phldrT="[ข้อความ]" custT="1"/>
      <dgm:spPr/>
      <dgm:t>
        <a:bodyPr/>
        <a:lstStyle/>
        <a:p>
          <a:r>
            <a:rPr lang="th-TH" sz="2000" b="1" dirty="0" smtClean="0">
              <a:cs typeface="+mj-cs"/>
            </a:rPr>
            <a:t>3</a:t>
          </a:r>
          <a:endParaRPr lang="th-TH" sz="2000" b="1" dirty="0">
            <a:cs typeface="+mj-cs"/>
          </a:endParaRPr>
        </a:p>
      </dgm:t>
    </dgm:pt>
    <dgm:pt modelId="{41A2510B-56A8-4A49-9EA9-9439D0941EF4}" type="parTrans" cxnId="{281530B2-EA23-4832-ABC8-F76429B5FFBD}">
      <dgm:prSet/>
      <dgm:spPr/>
      <dgm:t>
        <a:bodyPr/>
        <a:lstStyle/>
        <a:p>
          <a:endParaRPr lang="th-TH" sz="2000" b="1">
            <a:solidFill>
              <a:srgbClr val="002060"/>
            </a:solidFill>
            <a:cs typeface="+mj-cs"/>
          </a:endParaRPr>
        </a:p>
      </dgm:t>
    </dgm:pt>
    <dgm:pt modelId="{AD6403DD-407E-4AD3-8A19-2B88A6D15E60}" type="sibTrans" cxnId="{281530B2-EA23-4832-ABC8-F76429B5FFBD}">
      <dgm:prSet/>
      <dgm:spPr/>
      <dgm:t>
        <a:bodyPr/>
        <a:lstStyle/>
        <a:p>
          <a:endParaRPr lang="th-TH" sz="2000" b="1">
            <a:solidFill>
              <a:srgbClr val="002060"/>
            </a:solidFill>
            <a:cs typeface="+mj-cs"/>
          </a:endParaRPr>
        </a:p>
      </dgm:t>
    </dgm:pt>
    <dgm:pt modelId="{4CE624DA-58AA-4B76-B254-00A758CC3F2E}">
      <dgm:prSet phldrT="[ข้อความ]" custT="1"/>
      <dgm:spPr/>
      <dgm:t>
        <a:bodyPr/>
        <a:lstStyle/>
        <a:p>
          <a:r>
            <a:rPr lang="th-TH" sz="2500" b="1" dirty="0" smtClean="0">
              <a:cs typeface="+mj-cs"/>
            </a:rPr>
            <a:t>กองบริหารวิทยาเขตสระแก้ว</a:t>
          </a:r>
          <a:endParaRPr lang="th-TH" sz="2500" b="1" dirty="0">
            <a:cs typeface="+mj-cs"/>
          </a:endParaRPr>
        </a:p>
      </dgm:t>
    </dgm:pt>
    <dgm:pt modelId="{D5462023-D98A-449D-B31E-0FDCA0C31EB0}" type="parTrans" cxnId="{3A9F768D-CE7D-47A6-AC6F-E2CF2ED0D18E}">
      <dgm:prSet/>
      <dgm:spPr/>
      <dgm:t>
        <a:bodyPr/>
        <a:lstStyle/>
        <a:p>
          <a:endParaRPr lang="th-TH" sz="2000" b="1">
            <a:solidFill>
              <a:srgbClr val="002060"/>
            </a:solidFill>
            <a:cs typeface="+mj-cs"/>
          </a:endParaRPr>
        </a:p>
      </dgm:t>
    </dgm:pt>
    <dgm:pt modelId="{311554DD-D4FB-48EA-AC32-784F45327178}" type="sibTrans" cxnId="{3A9F768D-CE7D-47A6-AC6F-E2CF2ED0D18E}">
      <dgm:prSet/>
      <dgm:spPr/>
      <dgm:t>
        <a:bodyPr/>
        <a:lstStyle/>
        <a:p>
          <a:endParaRPr lang="th-TH" sz="2000" b="1">
            <a:solidFill>
              <a:srgbClr val="002060"/>
            </a:solidFill>
            <a:cs typeface="+mj-cs"/>
          </a:endParaRPr>
        </a:p>
      </dgm:t>
    </dgm:pt>
    <dgm:pt modelId="{2E744B16-C80B-4225-A192-6508CC6351A4}">
      <dgm:prSet custT="1"/>
      <dgm:spPr/>
      <dgm:t>
        <a:bodyPr/>
        <a:lstStyle/>
        <a:p>
          <a:r>
            <a:rPr lang="th-TH" sz="2000" b="1" dirty="0" smtClean="0">
              <a:cs typeface="+mj-cs"/>
            </a:rPr>
            <a:t>4</a:t>
          </a:r>
          <a:endParaRPr lang="th-TH" sz="2000" b="1" dirty="0">
            <a:cs typeface="+mj-cs"/>
          </a:endParaRPr>
        </a:p>
      </dgm:t>
    </dgm:pt>
    <dgm:pt modelId="{691A5E80-9CB0-4A2C-97CD-66A64A39E2F8}" type="parTrans" cxnId="{FD49D7D1-F71F-4B33-B4C0-0F4BBC7D1E9E}">
      <dgm:prSet/>
      <dgm:spPr/>
      <dgm:t>
        <a:bodyPr/>
        <a:lstStyle/>
        <a:p>
          <a:endParaRPr lang="th-TH" sz="2000" b="1">
            <a:solidFill>
              <a:srgbClr val="002060"/>
            </a:solidFill>
            <a:cs typeface="+mj-cs"/>
          </a:endParaRPr>
        </a:p>
      </dgm:t>
    </dgm:pt>
    <dgm:pt modelId="{D1921FCA-1E48-48F9-9A38-EE1027FC361A}" type="sibTrans" cxnId="{FD49D7D1-F71F-4B33-B4C0-0F4BBC7D1E9E}">
      <dgm:prSet/>
      <dgm:spPr/>
      <dgm:t>
        <a:bodyPr/>
        <a:lstStyle/>
        <a:p>
          <a:endParaRPr lang="th-TH" sz="2000" b="1">
            <a:solidFill>
              <a:srgbClr val="002060"/>
            </a:solidFill>
            <a:cs typeface="+mj-cs"/>
          </a:endParaRPr>
        </a:p>
      </dgm:t>
    </dgm:pt>
    <dgm:pt modelId="{7F5D0455-834F-45A1-8906-23457CDA65EC}">
      <dgm:prSet custT="1"/>
      <dgm:spPr/>
      <dgm:t>
        <a:bodyPr/>
        <a:lstStyle/>
        <a:p>
          <a:r>
            <a:rPr lang="th-TH" sz="2500" b="1" dirty="0" smtClean="0">
              <a:cs typeface="+mj-cs"/>
            </a:rPr>
            <a:t>คณะพยาบาลศาสตร์</a:t>
          </a:r>
          <a:endParaRPr lang="th-TH" sz="2500" b="1" dirty="0">
            <a:cs typeface="+mj-cs"/>
          </a:endParaRPr>
        </a:p>
      </dgm:t>
    </dgm:pt>
    <dgm:pt modelId="{D62D8989-836E-4049-9923-45BDD28DE94E}" type="parTrans" cxnId="{AF9586E3-B568-4AC0-A1A3-3755DF9D045D}">
      <dgm:prSet/>
      <dgm:spPr/>
      <dgm:t>
        <a:bodyPr/>
        <a:lstStyle/>
        <a:p>
          <a:endParaRPr lang="th-TH" sz="2000"/>
        </a:p>
      </dgm:t>
    </dgm:pt>
    <dgm:pt modelId="{53A25B07-BEAE-432E-BBF8-9E0C33DD4A56}" type="sibTrans" cxnId="{AF9586E3-B568-4AC0-A1A3-3755DF9D045D}">
      <dgm:prSet/>
      <dgm:spPr/>
      <dgm:t>
        <a:bodyPr/>
        <a:lstStyle/>
        <a:p>
          <a:endParaRPr lang="th-TH" sz="2000"/>
        </a:p>
      </dgm:t>
    </dgm:pt>
    <dgm:pt modelId="{CA050FF1-149A-43DD-B0B8-250C8AEE303B}">
      <dgm:prSet custT="1"/>
      <dgm:spPr/>
      <dgm:t>
        <a:bodyPr/>
        <a:lstStyle/>
        <a:p>
          <a:r>
            <a:rPr lang="th-TH" sz="2000" b="1" dirty="0" smtClean="0">
              <a:cs typeface="+mj-cs"/>
            </a:rPr>
            <a:t>5</a:t>
          </a:r>
          <a:endParaRPr lang="th-TH" sz="2000" b="1" dirty="0">
            <a:cs typeface="+mj-cs"/>
          </a:endParaRPr>
        </a:p>
      </dgm:t>
    </dgm:pt>
    <dgm:pt modelId="{AE017D1A-FDFA-42AD-B333-CC300802CF2F}" type="parTrans" cxnId="{1FEBCBAF-AC8E-4FE0-999F-A1CAE14E5707}">
      <dgm:prSet/>
      <dgm:spPr/>
      <dgm:t>
        <a:bodyPr/>
        <a:lstStyle/>
        <a:p>
          <a:endParaRPr lang="th-TH"/>
        </a:p>
      </dgm:t>
    </dgm:pt>
    <dgm:pt modelId="{2BE43665-6CD0-4C67-97C8-3F2E620533B7}" type="sibTrans" cxnId="{1FEBCBAF-AC8E-4FE0-999F-A1CAE14E5707}">
      <dgm:prSet/>
      <dgm:spPr/>
      <dgm:t>
        <a:bodyPr/>
        <a:lstStyle/>
        <a:p>
          <a:endParaRPr lang="th-TH"/>
        </a:p>
      </dgm:t>
    </dgm:pt>
    <dgm:pt modelId="{1B58FE91-5325-44A9-A54F-ACAD330EED8B}">
      <dgm:prSet custT="1"/>
      <dgm:spPr/>
      <dgm:t>
        <a:bodyPr/>
        <a:lstStyle/>
        <a:p>
          <a:r>
            <a:rPr lang="th-TH" sz="2000" b="1" dirty="0" smtClean="0">
              <a:cs typeface="+mj-cs"/>
            </a:rPr>
            <a:t>6</a:t>
          </a:r>
          <a:endParaRPr lang="th-TH" sz="2000" b="1" dirty="0">
            <a:cs typeface="+mj-cs"/>
          </a:endParaRPr>
        </a:p>
      </dgm:t>
    </dgm:pt>
    <dgm:pt modelId="{10659272-CB84-4FAF-827D-C9EDF1AE91A5}" type="parTrans" cxnId="{CCD4B390-4F7D-4948-9693-8E8CEFA323D0}">
      <dgm:prSet/>
      <dgm:spPr/>
      <dgm:t>
        <a:bodyPr/>
        <a:lstStyle/>
        <a:p>
          <a:endParaRPr lang="th-TH"/>
        </a:p>
      </dgm:t>
    </dgm:pt>
    <dgm:pt modelId="{A147C703-31C6-4D50-AE61-55A594A7AC78}" type="sibTrans" cxnId="{CCD4B390-4F7D-4948-9693-8E8CEFA323D0}">
      <dgm:prSet/>
      <dgm:spPr/>
      <dgm:t>
        <a:bodyPr/>
        <a:lstStyle/>
        <a:p>
          <a:endParaRPr lang="th-TH"/>
        </a:p>
      </dgm:t>
    </dgm:pt>
    <dgm:pt modelId="{AE326836-CCA3-4D0E-9328-9A68F05A66FE}">
      <dgm:prSet custT="1"/>
      <dgm:spPr/>
      <dgm:t>
        <a:bodyPr/>
        <a:lstStyle/>
        <a:p>
          <a:r>
            <a:rPr lang="th-TH" sz="2000" b="1" dirty="0" smtClean="0">
              <a:cs typeface="+mj-cs"/>
            </a:rPr>
            <a:t>7</a:t>
          </a:r>
          <a:endParaRPr lang="th-TH" sz="2000" b="1" dirty="0">
            <a:cs typeface="+mj-cs"/>
          </a:endParaRPr>
        </a:p>
      </dgm:t>
    </dgm:pt>
    <dgm:pt modelId="{A604BB23-D2E1-492C-9356-200128EF8B94}" type="parTrans" cxnId="{B4758678-3F2E-44F6-BAEE-CE395A865941}">
      <dgm:prSet/>
      <dgm:spPr/>
      <dgm:t>
        <a:bodyPr/>
        <a:lstStyle/>
        <a:p>
          <a:endParaRPr lang="th-TH"/>
        </a:p>
      </dgm:t>
    </dgm:pt>
    <dgm:pt modelId="{4C7FBE0B-F332-4C10-8CFE-3F1B2D4B3642}" type="sibTrans" cxnId="{B4758678-3F2E-44F6-BAEE-CE395A865941}">
      <dgm:prSet/>
      <dgm:spPr/>
      <dgm:t>
        <a:bodyPr/>
        <a:lstStyle/>
        <a:p>
          <a:endParaRPr lang="th-TH"/>
        </a:p>
      </dgm:t>
    </dgm:pt>
    <dgm:pt modelId="{BB7FB8EC-8F37-49E6-BFB1-F3478D51B799}">
      <dgm:prSet custT="1"/>
      <dgm:spPr/>
      <dgm:t>
        <a:bodyPr/>
        <a:lstStyle/>
        <a:p>
          <a:r>
            <a:rPr lang="th-TH" sz="2500" b="1" dirty="0" smtClean="0">
              <a:cs typeface="+mj-cs"/>
            </a:rPr>
            <a:t>คณะแพทยศาสตร์</a:t>
          </a:r>
          <a:endParaRPr lang="th-TH" sz="2500" b="1" dirty="0">
            <a:cs typeface="+mj-cs"/>
          </a:endParaRPr>
        </a:p>
      </dgm:t>
    </dgm:pt>
    <dgm:pt modelId="{BBAA166D-6787-45CB-82F8-F410FC53F2B4}" type="parTrans" cxnId="{8011CCC9-D0DA-4991-97E8-08694DF1D8E2}">
      <dgm:prSet/>
      <dgm:spPr/>
      <dgm:t>
        <a:bodyPr/>
        <a:lstStyle/>
        <a:p>
          <a:endParaRPr lang="th-TH"/>
        </a:p>
      </dgm:t>
    </dgm:pt>
    <dgm:pt modelId="{6A34837C-B642-4375-AA5F-2A55DBC1FDED}" type="sibTrans" cxnId="{8011CCC9-D0DA-4991-97E8-08694DF1D8E2}">
      <dgm:prSet/>
      <dgm:spPr/>
      <dgm:t>
        <a:bodyPr/>
        <a:lstStyle/>
        <a:p>
          <a:endParaRPr lang="th-TH"/>
        </a:p>
      </dgm:t>
    </dgm:pt>
    <dgm:pt modelId="{9B88D790-6E1B-405D-8C45-8603E8886191}">
      <dgm:prSet custT="1"/>
      <dgm:spPr/>
      <dgm:t>
        <a:bodyPr/>
        <a:lstStyle/>
        <a:p>
          <a:r>
            <a:rPr lang="th-TH" sz="2500" b="1" dirty="0" smtClean="0">
              <a:cs typeface="+mj-cs"/>
            </a:rPr>
            <a:t>วิทยาลัยนานาชาติ</a:t>
          </a:r>
          <a:endParaRPr lang="th-TH" sz="2500" b="1" dirty="0">
            <a:cs typeface="+mj-cs"/>
          </a:endParaRPr>
        </a:p>
      </dgm:t>
    </dgm:pt>
    <dgm:pt modelId="{6F3459B5-32F6-4905-8C64-9192C365E9A9}" type="parTrans" cxnId="{DF11DAD2-8007-4A37-859E-70BE0D26CC2E}">
      <dgm:prSet/>
      <dgm:spPr/>
      <dgm:t>
        <a:bodyPr/>
        <a:lstStyle/>
        <a:p>
          <a:endParaRPr lang="th-TH"/>
        </a:p>
      </dgm:t>
    </dgm:pt>
    <dgm:pt modelId="{7764B428-F1DC-4EC1-A98A-A4454B0B9B39}" type="sibTrans" cxnId="{DF11DAD2-8007-4A37-859E-70BE0D26CC2E}">
      <dgm:prSet/>
      <dgm:spPr/>
      <dgm:t>
        <a:bodyPr/>
        <a:lstStyle/>
        <a:p>
          <a:endParaRPr lang="th-TH"/>
        </a:p>
      </dgm:t>
    </dgm:pt>
    <dgm:pt modelId="{BCD4F843-AE83-4E29-84A7-4F7957C04AF8}">
      <dgm:prSet custT="1"/>
      <dgm:spPr/>
      <dgm:t>
        <a:bodyPr/>
        <a:lstStyle/>
        <a:p>
          <a:r>
            <a:rPr lang="th-TH" sz="2500" b="1" dirty="0" smtClean="0">
              <a:cs typeface="+mj-cs"/>
            </a:rPr>
            <a:t>โครงการหอพักเทา-ทอง</a:t>
          </a:r>
          <a:endParaRPr lang="th-TH" sz="2500" b="1" dirty="0">
            <a:cs typeface="+mj-cs"/>
          </a:endParaRPr>
        </a:p>
      </dgm:t>
    </dgm:pt>
    <dgm:pt modelId="{9F7726FB-58ED-4F8F-B4EB-D990401C43A4}" type="parTrans" cxnId="{1D5C370C-B305-4C50-99B1-995D46C9D1EB}">
      <dgm:prSet/>
      <dgm:spPr/>
      <dgm:t>
        <a:bodyPr/>
        <a:lstStyle/>
        <a:p>
          <a:endParaRPr lang="th-TH"/>
        </a:p>
      </dgm:t>
    </dgm:pt>
    <dgm:pt modelId="{0823D509-0FEC-4A39-8125-C8BDCEA736E8}" type="sibTrans" cxnId="{1D5C370C-B305-4C50-99B1-995D46C9D1EB}">
      <dgm:prSet/>
      <dgm:spPr/>
      <dgm:t>
        <a:bodyPr/>
        <a:lstStyle/>
        <a:p>
          <a:endParaRPr lang="th-TH"/>
        </a:p>
      </dgm:t>
    </dgm:pt>
    <dgm:pt modelId="{8F389042-FA45-408A-BB59-4DB4E31B1405}" type="pres">
      <dgm:prSet presAssocID="{20AC534C-A9F8-4B36-8A09-3CE3CC4EF43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E2653DC-8488-4304-8F31-350DD4818936}" type="pres">
      <dgm:prSet presAssocID="{73184174-604C-442E-9789-0550D6D252C7}" presName="composite" presStyleCnt="0"/>
      <dgm:spPr/>
    </dgm:pt>
    <dgm:pt modelId="{F4342D40-39ED-48D6-9253-AEDAB201D132}" type="pres">
      <dgm:prSet presAssocID="{73184174-604C-442E-9789-0550D6D252C7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4A08988-09D6-4938-A900-4D76D06BD9BC}" type="pres">
      <dgm:prSet presAssocID="{73184174-604C-442E-9789-0550D6D252C7}" presName="descendantText" presStyleLbl="alignAcc1" presStyleIdx="0" presStyleCnt="7" custLinFactNeighborX="10600" custLinFactNeighborY="-63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1CFB8C0-56B5-48A5-92CB-58BB08C0F3FD}" type="pres">
      <dgm:prSet presAssocID="{23E5890F-C455-4DAB-8579-C6CD6F97ED30}" presName="sp" presStyleCnt="0"/>
      <dgm:spPr/>
    </dgm:pt>
    <dgm:pt modelId="{9223CCE1-E6E2-4BE3-B4C2-6B699F25BCE6}" type="pres">
      <dgm:prSet presAssocID="{2AB2370A-706D-406A-88F7-9D75D88B6B82}" presName="composite" presStyleCnt="0"/>
      <dgm:spPr/>
    </dgm:pt>
    <dgm:pt modelId="{2332F0D0-6322-44C3-9BA6-9F3FC6B074FE}" type="pres">
      <dgm:prSet presAssocID="{2AB2370A-706D-406A-88F7-9D75D88B6B82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DDA218F-A948-4352-9AE5-C05316E6F0F4}" type="pres">
      <dgm:prSet presAssocID="{2AB2370A-706D-406A-88F7-9D75D88B6B82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E9EE71D-5B59-40AD-916B-79F7F0DE0C74}" type="pres">
      <dgm:prSet presAssocID="{029ED779-909C-43FD-BD0A-B8BD02F0DA87}" presName="sp" presStyleCnt="0"/>
      <dgm:spPr/>
    </dgm:pt>
    <dgm:pt modelId="{E792F0D6-6083-4D24-AF62-530EE1CB1948}" type="pres">
      <dgm:prSet presAssocID="{566C48D0-CD69-471C-B39F-C0D11B0E2866}" presName="composite" presStyleCnt="0"/>
      <dgm:spPr/>
    </dgm:pt>
    <dgm:pt modelId="{5170AF4B-84E3-4D89-B690-326209748590}" type="pres">
      <dgm:prSet presAssocID="{566C48D0-CD69-471C-B39F-C0D11B0E2866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CE385E2-BDA1-4E10-9230-B9B78568A4F8}" type="pres">
      <dgm:prSet presAssocID="{566C48D0-CD69-471C-B39F-C0D11B0E2866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492A418-69CC-4AC2-BE97-50ACAE19D7F0}" type="pres">
      <dgm:prSet presAssocID="{AD6403DD-407E-4AD3-8A19-2B88A6D15E60}" presName="sp" presStyleCnt="0"/>
      <dgm:spPr/>
    </dgm:pt>
    <dgm:pt modelId="{E2FF14ED-00EA-483E-A5C3-21D095BB177D}" type="pres">
      <dgm:prSet presAssocID="{2E744B16-C80B-4225-A192-6508CC6351A4}" presName="composite" presStyleCnt="0"/>
      <dgm:spPr/>
    </dgm:pt>
    <dgm:pt modelId="{3323643C-027A-4DB6-93AA-82647DA78A15}" type="pres">
      <dgm:prSet presAssocID="{2E744B16-C80B-4225-A192-6508CC6351A4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E020766-1C6C-4756-8D44-04FEC11E5A07}" type="pres">
      <dgm:prSet presAssocID="{2E744B16-C80B-4225-A192-6508CC6351A4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B2AFEED-E723-4DAD-B5A2-4A3A0E4DE34B}" type="pres">
      <dgm:prSet presAssocID="{D1921FCA-1E48-48F9-9A38-EE1027FC361A}" presName="sp" presStyleCnt="0"/>
      <dgm:spPr/>
    </dgm:pt>
    <dgm:pt modelId="{333BE629-900D-4B9E-BA43-CB1C0B87D7FB}" type="pres">
      <dgm:prSet presAssocID="{CA050FF1-149A-43DD-B0B8-250C8AEE303B}" presName="composite" presStyleCnt="0"/>
      <dgm:spPr/>
    </dgm:pt>
    <dgm:pt modelId="{3010DAE8-A6C1-48D9-8633-1287A4918BFC}" type="pres">
      <dgm:prSet presAssocID="{CA050FF1-149A-43DD-B0B8-250C8AEE303B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98E704C-C7B6-4883-A179-D971C57DF9F6}" type="pres">
      <dgm:prSet presAssocID="{CA050FF1-149A-43DD-B0B8-250C8AEE303B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D88D449-0E3D-4537-BE86-9F2ED4B66A19}" type="pres">
      <dgm:prSet presAssocID="{2BE43665-6CD0-4C67-97C8-3F2E620533B7}" presName="sp" presStyleCnt="0"/>
      <dgm:spPr/>
    </dgm:pt>
    <dgm:pt modelId="{838DC001-77E8-47AC-9092-83707CE655E7}" type="pres">
      <dgm:prSet presAssocID="{1B58FE91-5325-44A9-A54F-ACAD330EED8B}" presName="composite" presStyleCnt="0"/>
      <dgm:spPr/>
    </dgm:pt>
    <dgm:pt modelId="{74E58E31-82F3-4582-8C16-0960BD045A1C}" type="pres">
      <dgm:prSet presAssocID="{1B58FE91-5325-44A9-A54F-ACAD330EED8B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8B10031-9E4F-4BD8-8533-1C18AFCEFFDB}" type="pres">
      <dgm:prSet presAssocID="{1B58FE91-5325-44A9-A54F-ACAD330EED8B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451ADD7-DA50-4F1C-9FC5-182EB72358F1}" type="pres">
      <dgm:prSet presAssocID="{A147C703-31C6-4D50-AE61-55A594A7AC78}" presName="sp" presStyleCnt="0"/>
      <dgm:spPr/>
    </dgm:pt>
    <dgm:pt modelId="{F235B249-159E-47E8-B20A-F22B04068E89}" type="pres">
      <dgm:prSet presAssocID="{AE326836-CCA3-4D0E-9328-9A68F05A66FE}" presName="composite" presStyleCnt="0"/>
      <dgm:spPr/>
    </dgm:pt>
    <dgm:pt modelId="{E6A4380F-9307-4559-ACBF-4EC2A2EAE854}" type="pres">
      <dgm:prSet presAssocID="{AE326836-CCA3-4D0E-9328-9A68F05A66FE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719A6BB-6B62-4137-BB83-548D6D48AD8B}" type="pres">
      <dgm:prSet presAssocID="{AE326836-CCA3-4D0E-9328-9A68F05A66FE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CD4B390-4F7D-4948-9693-8E8CEFA323D0}" srcId="{20AC534C-A9F8-4B36-8A09-3CE3CC4EF43F}" destId="{1B58FE91-5325-44A9-A54F-ACAD330EED8B}" srcOrd="5" destOrd="0" parTransId="{10659272-CB84-4FAF-827D-C9EDF1AE91A5}" sibTransId="{A147C703-31C6-4D50-AE61-55A594A7AC78}"/>
    <dgm:cxn modelId="{1D5C370C-B305-4C50-99B1-995D46C9D1EB}" srcId="{AE326836-CCA3-4D0E-9328-9A68F05A66FE}" destId="{BCD4F843-AE83-4E29-84A7-4F7957C04AF8}" srcOrd="0" destOrd="0" parTransId="{9F7726FB-58ED-4F8F-B4EB-D990401C43A4}" sibTransId="{0823D509-0FEC-4A39-8125-C8BDCEA736E8}"/>
    <dgm:cxn modelId="{281530B2-EA23-4832-ABC8-F76429B5FFBD}" srcId="{20AC534C-A9F8-4B36-8A09-3CE3CC4EF43F}" destId="{566C48D0-CD69-471C-B39F-C0D11B0E2866}" srcOrd="2" destOrd="0" parTransId="{41A2510B-56A8-4A49-9EA9-9439D0941EF4}" sibTransId="{AD6403DD-407E-4AD3-8A19-2B88A6D15E60}"/>
    <dgm:cxn modelId="{E68D17AE-A89D-4E0C-818E-E443169E8C05}" type="presOf" srcId="{7F5D0455-834F-45A1-8906-23457CDA65EC}" destId="{FE020766-1C6C-4756-8D44-04FEC11E5A07}" srcOrd="0" destOrd="0" presId="urn:microsoft.com/office/officeart/2005/8/layout/chevron2"/>
    <dgm:cxn modelId="{CDBB9910-3D12-4450-BF6B-545A2F4A46BC}" type="presOf" srcId="{73184174-604C-442E-9789-0550D6D252C7}" destId="{F4342D40-39ED-48D6-9253-AEDAB201D132}" srcOrd="0" destOrd="0" presId="urn:microsoft.com/office/officeart/2005/8/layout/chevron2"/>
    <dgm:cxn modelId="{50A9DB58-6685-49A6-AB0D-E353DBEE38B3}" type="presOf" srcId="{2AB2370A-706D-406A-88F7-9D75D88B6B82}" destId="{2332F0D0-6322-44C3-9BA6-9F3FC6B074FE}" srcOrd="0" destOrd="0" presId="urn:microsoft.com/office/officeart/2005/8/layout/chevron2"/>
    <dgm:cxn modelId="{2C6F0E14-11E1-404C-961A-69278557E718}" srcId="{20AC534C-A9F8-4B36-8A09-3CE3CC4EF43F}" destId="{2AB2370A-706D-406A-88F7-9D75D88B6B82}" srcOrd="1" destOrd="0" parTransId="{882CF6C9-32EB-4302-93AF-E02A14B9A681}" sibTransId="{029ED779-909C-43FD-BD0A-B8BD02F0DA87}"/>
    <dgm:cxn modelId="{C0D68F89-A5B2-40E2-8212-18F9F62D2B3B}" type="presOf" srcId="{43B83E2C-6140-4ABA-9573-03C76062A3B1}" destId="{2DDA218F-A948-4352-9AE5-C05316E6F0F4}" srcOrd="0" destOrd="0" presId="urn:microsoft.com/office/officeart/2005/8/layout/chevron2"/>
    <dgm:cxn modelId="{F55997DB-3617-438F-877F-8DCF98A8B9D4}" type="presOf" srcId="{AE326836-CCA3-4D0E-9328-9A68F05A66FE}" destId="{E6A4380F-9307-4559-ACBF-4EC2A2EAE854}" srcOrd="0" destOrd="0" presId="urn:microsoft.com/office/officeart/2005/8/layout/chevron2"/>
    <dgm:cxn modelId="{D4098B79-6432-41A5-B586-07A79E88BF09}" type="presOf" srcId="{20AC534C-A9F8-4B36-8A09-3CE3CC4EF43F}" destId="{8F389042-FA45-408A-BB59-4DB4E31B1405}" srcOrd="0" destOrd="0" presId="urn:microsoft.com/office/officeart/2005/8/layout/chevron2"/>
    <dgm:cxn modelId="{5AF93940-0E76-4EA2-904B-BEF94F2C87E1}" type="presOf" srcId="{CA050FF1-149A-43DD-B0B8-250C8AEE303B}" destId="{3010DAE8-A6C1-48D9-8633-1287A4918BFC}" srcOrd="0" destOrd="0" presId="urn:microsoft.com/office/officeart/2005/8/layout/chevron2"/>
    <dgm:cxn modelId="{A476D7A4-1A7F-4349-9956-D36E65E0973A}" type="presOf" srcId="{BCD4F843-AE83-4E29-84A7-4F7957C04AF8}" destId="{A719A6BB-6B62-4137-BB83-548D6D48AD8B}" srcOrd="0" destOrd="0" presId="urn:microsoft.com/office/officeart/2005/8/layout/chevron2"/>
    <dgm:cxn modelId="{3A9F768D-CE7D-47A6-AC6F-E2CF2ED0D18E}" srcId="{566C48D0-CD69-471C-B39F-C0D11B0E2866}" destId="{4CE624DA-58AA-4B76-B254-00A758CC3F2E}" srcOrd="0" destOrd="0" parTransId="{D5462023-D98A-449D-B31E-0FDCA0C31EB0}" sibTransId="{311554DD-D4FB-48EA-AC32-784F45327178}"/>
    <dgm:cxn modelId="{AF9586E3-B568-4AC0-A1A3-3755DF9D045D}" srcId="{2E744B16-C80B-4225-A192-6508CC6351A4}" destId="{7F5D0455-834F-45A1-8906-23457CDA65EC}" srcOrd="0" destOrd="0" parTransId="{D62D8989-836E-4049-9923-45BDD28DE94E}" sibTransId="{53A25B07-BEAE-432E-BBF8-9E0C33DD4A56}"/>
    <dgm:cxn modelId="{11ACC00D-1AE5-4BDA-BFD7-4C0A7BD48E8E}" type="presOf" srcId="{9B88D790-6E1B-405D-8C45-8603E8886191}" destId="{38B10031-9E4F-4BD8-8533-1C18AFCEFFDB}" srcOrd="0" destOrd="0" presId="urn:microsoft.com/office/officeart/2005/8/layout/chevron2"/>
    <dgm:cxn modelId="{2BDE31AD-24E9-43FF-8EC4-753ED9D93A78}" type="presOf" srcId="{2E744B16-C80B-4225-A192-6508CC6351A4}" destId="{3323643C-027A-4DB6-93AA-82647DA78A15}" srcOrd="0" destOrd="0" presId="urn:microsoft.com/office/officeart/2005/8/layout/chevron2"/>
    <dgm:cxn modelId="{842895CD-D049-46BE-A7B2-C4B177C0C023}" type="presOf" srcId="{4CE624DA-58AA-4B76-B254-00A758CC3F2E}" destId="{6CE385E2-BDA1-4E10-9230-B9B78568A4F8}" srcOrd="0" destOrd="0" presId="urn:microsoft.com/office/officeart/2005/8/layout/chevron2"/>
    <dgm:cxn modelId="{6F8B0F49-E020-4EA7-9097-3DF4C086E1A3}" type="presOf" srcId="{566C48D0-CD69-471C-B39F-C0D11B0E2866}" destId="{5170AF4B-84E3-4D89-B690-326209748590}" srcOrd="0" destOrd="0" presId="urn:microsoft.com/office/officeart/2005/8/layout/chevron2"/>
    <dgm:cxn modelId="{8011CCC9-D0DA-4991-97E8-08694DF1D8E2}" srcId="{CA050FF1-149A-43DD-B0B8-250C8AEE303B}" destId="{BB7FB8EC-8F37-49E6-BFB1-F3478D51B799}" srcOrd="0" destOrd="0" parTransId="{BBAA166D-6787-45CB-82F8-F410FC53F2B4}" sibTransId="{6A34837C-B642-4375-AA5F-2A55DBC1FDED}"/>
    <dgm:cxn modelId="{1FEBCBAF-AC8E-4FE0-999F-A1CAE14E5707}" srcId="{20AC534C-A9F8-4B36-8A09-3CE3CC4EF43F}" destId="{CA050FF1-149A-43DD-B0B8-250C8AEE303B}" srcOrd="4" destOrd="0" parTransId="{AE017D1A-FDFA-42AD-B333-CC300802CF2F}" sibTransId="{2BE43665-6CD0-4C67-97C8-3F2E620533B7}"/>
    <dgm:cxn modelId="{A1BA3EC8-7B33-49DE-A5AD-A3DDA50B4937}" srcId="{20AC534C-A9F8-4B36-8A09-3CE3CC4EF43F}" destId="{73184174-604C-442E-9789-0550D6D252C7}" srcOrd="0" destOrd="0" parTransId="{24F2FC36-1950-43B2-B1C6-C9807620A60A}" sibTransId="{23E5890F-C455-4DAB-8579-C6CD6F97ED30}"/>
    <dgm:cxn modelId="{53A95DB5-5E81-417B-81A3-1C3448C024AB}" type="presOf" srcId="{1B58FE91-5325-44A9-A54F-ACAD330EED8B}" destId="{74E58E31-82F3-4582-8C16-0960BD045A1C}" srcOrd="0" destOrd="0" presId="urn:microsoft.com/office/officeart/2005/8/layout/chevron2"/>
    <dgm:cxn modelId="{9D6A80B7-C651-49E2-AE96-BDB75B4F4E13}" type="presOf" srcId="{7F454A60-4F62-47A4-BC53-11A168CB799B}" destId="{04A08988-09D6-4938-A900-4D76D06BD9BC}" srcOrd="0" destOrd="0" presId="urn:microsoft.com/office/officeart/2005/8/layout/chevron2"/>
    <dgm:cxn modelId="{B4758678-3F2E-44F6-BAEE-CE395A865941}" srcId="{20AC534C-A9F8-4B36-8A09-3CE3CC4EF43F}" destId="{AE326836-CCA3-4D0E-9328-9A68F05A66FE}" srcOrd="6" destOrd="0" parTransId="{A604BB23-D2E1-492C-9356-200128EF8B94}" sibTransId="{4C7FBE0B-F332-4C10-8CFE-3F1B2D4B3642}"/>
    <dgm:cxn modelId="{DF11DAD2-8007-4A37-859E-70BE0D26CC2E}" srcId="{1B58FE91-5325-44A9-A54F-ACAD330EED8B}" destId="{9B88D790-6E1B-405D-8C45-8603E8886191}" srcOrd="0" destOrd="0" parTransId="{6F3459B5-32F6-4905-8C64-9192C365E9A9}" sibTransId="{7764B428-F1DC-4EC1-A98A-A4454B0B9B39}"/>
    <dgm:cxn modelId="{73691EA6-9EDF-4DEC-B33C-A4E364002EAB}" srcId="{2AB2370A-706D-406A-88F7-9D75D88B6B82}" destId="{43B83E2C-6140-4ABA-9573-03C76062A3B1}" srcOrd="0" destOrd="0" parTransId="{CA20370D-ED81-4DDE-87C9-D9E781B4DA68}" sibTransId="{F37AD593-326E-49D6-B179-29A0A0061D7F}"/>
    <dgm:cxn modelId="{4C81A5AD-E10C-47FA-AD8A-9B6E01CE7AF6}" srcId="{73184174-604C-442E-9789-0550D6D252C7}" destId="{7F454A60-4F62-47A4-BC53-11A168CB799B}" srcOrd="0" destOrd="0" parTransId="{85F676DD-6C0E-44AF-ACF5-226C2E3E809B}" sibTransId="{AF93C5AB-F87E-4A38-8BCF-8CD5D4F2F2DC}"/>
    <dgm:cxn modelId="{989A9B61-2651-4B37-B888-E08EC47B3C2F}" type="presOf" srcId="{BB7FB8EC-8F37-49E6-BFB1-F3478D51B799}" destId="{898E704C-C7B6-4883-A179-D971C57DF9F6}" srcOrd="0" destOrd="0" presId="urn:microsoft.com/office/officeart/2005/8/layout/chevron2"/>
    <dgm:cxn modelId="{FD49D7D1-F71F-4B33-B4C0-0F4BBC7D1E9E}" srcId="{20AC534C-A9F8-4B36-8A09-3CE3CC4EF43F}" destId="{2E744B16-C80B-4225-A192-6508CC6351A4}" srcOrd="3" destOrd="0" parTransId="{691A5E80-9CB0-4A2C-97CD-66A64A39E2F8}" sibTransId="{D1921FCA-1E48-48F9-9A38-EE1027FC361A}"/>
    <dgm:cxn modelId="{468A31CF-3F35-4978-A0BE-CC2D9348AE22}" type="presParOf" srcId="{8F389042-FA45-408A-BB59-4DB4E31B1405}" destId="{DE2653DC-8488-4304-8F31-350DD4818936}" srcOrd="0" destOrd="0" presId="urn:microsoft.com/office/officeart/2005/8/layout/chevron2"/>
    <dgm:cxn modelId="{ACC57F37-FA66-4ABA-9000-6F12310CF9F0}" type="presParOf" srcId="{DE2653DC-8488-4304-8F31-350DD4818936}" destId="{F4342D40-39ED-48D6-9253-AEDAB201D132}" srcOrd="0" destOrd="0" presId="urn:microsoft.com/office/officeart/2005/8/layout/chevron2"/>
    <dgm:cxn modelId="{B3BC449C-DD26-4212-B048-00DB917CD53F}" type="presParOf" srcId="{DE2653DC-8488-4304-8F31-350DD4818936}" destId="{04A08988-09D6-4938-A900-4D76D06BD9BC}" srcOrd="1" destOrd="0" presId="urn:microsoft.com/office/officeart/2005/8/layout/chevron2"/>
    <dgm:cxn modelId="{85BB6AA6-EB72-4705-8E9D-99C089F84CC4}" type="presParOf" srcId="{8F389042-FA45-408A-BB59-4DB4E31B1405}" destId="{A1CFB8C0-56B5-48A5-92CB-58BB08C0F3FD}" srcOrd="1" destOrd="0" presId="urn:microsoft.com/office/officeart/2005/8/layout/chevron2"/>
    <dgm:cxn modelId="{3F79E8A0-A76A-45A0-98DE-2C4A0E07CB48}" type="presParOf" srcId="{8F389042-FA45-408A-BB59-4DB4E31B1405}" destId="{9223CCE1-E6E2-4BE3-B4C2-6B699F25BCE6}" srcOrd="2" destOrd="0" presId="urn:microsoft.com/office/officeart/2005/8/layout/chevron2"/>
    <dgm:cxn modelId="{3D596572-23A2-4519-885E-ED3E3A889765}" type="presParOf" srcId="{9223CCE1-E6E2-4BE3-B4C2-6B699F25BCE6}" destId="{2332F0D0-6322-44C3-9BA6-9F3FC6B074FE}" srcOrd="0" destOrd="0" presId="urn:microsoft.com/office/officeart/2005/8/layout/chevron2"/>
    <dgm:cxn modelId="{A794BF3B-CA90-49DB-BB72-72F088B6A275}" type="presParOf" srcId="{9223CCE1-E6E2-4BE3-B4C2-6B699F25BCE6}" destId="{2DDA218F-A948-4352-9AE5-C05316E6F0F4}" srcOrd="1" destOrd="0" presId="urn:microsoft.com/office/officeart/2005/8/layout/chevron2"/>
    <dgm:cxn modelId="{4E32DB3A-8BFC-46A4-8DE9-FDB51746B09A}" type="presParOf" srcId="{8F389042-FA45-408A-BB59-4DB4E31B1405}" destId="{CE9EE71D-5B59-40AD-916B-79F7F0DE0C74}" srcOrd="3" destOrd="0" presId="urn:microsoft.com/office/officeart/2005/8/layout/chevron2"/>
    <dgm:cxn modelId="{33710C4B-345E-46CA-BB1C-86F14E578608}" type="presParOf" srcId="{8F389042-FA45-408A-BB59-4DB4E31B1405}" destId="{E792F0D6-6083-4D24-AF62-530EE1CB1948}" srcOrd="4" destOrd="0" presId="urn:microsoft.com/office/officeart/2005/8/layout/chevron2"/>
    <dgm:cxn modelId="{3BAA96C2-7936-42C6-A895-8DAA186C62C9}" type="presParOf" srcId="{E792F0D6-6083-4D24-AF62-530EE1CB1948}" destId="{5170AF4B-84E3-4D89-B690-326209748590}" srcOrd="0" destOrd="0" presId="urn:microsoft.com/office/officeart/2005/8/layout/chevron2"/>
    <dgm:cxn modelId="{21EB19FD-E3A2-49F5-A02C-FFEE77E820B6}" type="presParOf" srcId="{E792F0D6-6083-4D24-AF62-530EE1CB1948}" destId="{6CE385E2-BDA1-4E10-9230-B9B78568A4F8}" srcOrd="1" destOrd="0" presId="urn:microsoft.com/office/officeart/2005/8/layout/chevron2"/>
    <dgm:cxn modelId="{63042BB1-86DB-4973-BF68-7529BF521115}" type="presParOf" srcId="{8F389042-FA45-408A-BB59-4DB4E31B1405}" destId="{4492A418-69CC-4AC2-BE97-50ACAE19D7F0}" srcOrd="5" destOrd="0" presId="urn:microsoft.com/office/officeart/2005/8/layout/chevron2"/>
    <dgm:cxn modelId="{25AF498C-3020-458A-AC34-4D92A4C2E488}" type="presParOf" srcId="{8F389042-FA45-408A-BB59-4DB4E31B1405}" destId="{E2FF14ED-00EA-483E-A5C3-21D095BB177D}" srcOrd="6" destOrd="0" presId="urn:microsoft.com/office/officeart/2005/8/layout/chevron2"/>
    <dgm:cxn modelId="{2CF6E374-D76E-4119-AE32-AD88D2943B53}" type="presParOf" srcId="{E2FF14ED-00EA-483E-A5C3-21D095BB177D}" destId="{3323643C-027A-4DB6-93AA-82647DA78A15}" srcOrd="0" destOrd="0" presId="urn:microsoft.com/office/officeart/2005/8/layout/chevron2"/>
    <dgm:cxn modelId="{91F140B4-6CCA-45DD-B974-FB3A05F20532}" type="presParOf" srcId="{E2FF14ED-00EA-483E-A5C3-21D095BB177D}" destId="{FE020766-1C6C-4756-8D44-04FEC11E5A07}" srcOrd="1" destOrd="0" presId="urn:microsoft.com/office/officeart/2005/8/layout/chevron2"/>
    <dgm:cxn modelId="{ABE7C0A2-6221-4A31-8AF1-34305193EC98}" type="presParOf" srcId="{8F389042-FA45-408A-BB59-4DB4E31B1405}" destId="{3B2AFEED-E723-4DAD-B5A2-4A3A0E4DE34B}" srcOrd="7" destOrd="0" presId="urn:microsoft.com/office/officeart/2005/8/layout/chevron2"/>
    <dgm:cxn modelId="{B1074623-6FCE-4C30-B206-FFA345487CD8}" type="presParOf" srcId="{8F389042-FA45-408A-BB59-4DB4E31B1405}" destId="{333BE629-900D-4B9E-BA43-CB1C0B87D7FB}" srcOrd="8" destOrd="0" presId="urn:microsoft.com/office/officeart/2005/8/layout/chevron2"/>
    <dgm:cxn modelId="{084FDD2D-EAB7-41D6-8BB3-48574B0F56FB}" type="presParOf" srcId="{333BE629-900D-4B9E-BA43-CB1C0B87D7FB}" destId="{3010DAE8-A6C1-48D9-8633-1287A4918BFC}" srcOrd="0" destOrd="0" presId="urn:microsoft.com/office/officeart/2005/8/layout/chevron2"/>
    <dgm:cxn modelId="{8B90348B-F1F9-419C-A6C0-AEDF6A8BD8E6}" type="presParOf" srcId="{333BE629-900D-4B9E-BA43-CB1C0B87D7FB}" destId="{898E704C-C7B6-4883-A179-D971C57DF9F6}" srcOrd="1" destOrd="0" presId="urn:microsoft.com/office/officeart/2005/8/layout/chevron2"/>
    <dgm:cxn modelId="{FED5BFB8-B8CE-43B1-BDC8-6F9FF824C8CA}" type="presParOf" srcId="{8F389042-FA45-408A-BB59-4DB4E31B1405}" destId="{AD88D449-0E3D-4537-BE86-9F2ED4B66A19}" srcOrd="9" destOrd="0" presId="urn:microsoft.com/office/officeart/2005/8/layout/chevron2"/>
    <dgm:cxn modelId="{BD70FF54-967D-4673-B109-9814B370A475}" type="presParOf" srcId="{8F389042-FA45-408A-BB59-4DB4E31B1405}" destId="{838DC001-77E8-47AC-9092-83707CE655E7}" srcOrd="10" destOrd="0" presId="urn:microsoft.com/office/officeart/2005/8/layout/chevron2"/>
    <dgm:cxn modelId="{B2159A57-65F5-4D60-B7D3-BEC3D5A4AA17}" type="presParOf" srcId="{838DC001-77E8-47AC-9092-83707CE655E7}" destId="{74E58E31-82F3-4582-8C16-0960BD045A1C}" srcOrd="0" destOrd="0" presId="urn:microsoft.com/office/officeart/2005/8/layout/chevron2"/>
    <dgm:cxn modelId="{34959933-6416-45B7-ADC7-9D2D4022B550}" type="presParOf" srcId="{838DC001-77E8-47AC-9092-83707CE655E7}" destId="{38B10031-9E4F-4BD8-8533-1C18AFCEFFDB}" srcOrd="1" destOrd="0" presId="urn:microsoft.com/office/officeart/2005/8/layout/chevron2"/>
    <dgm:cxn modelId="{EB7E84E6-5474-429C-A025-8A1CFAAB0429}" type="presParOf" srcId="{8F389042-FA45-408A-BB59-4DB4E31B1405}" destId="{F451ADD7-DA50-4F1C-9FC5-182EB72358F1}" srcOrd="11" destOrd="0" presId="urn:microsoft.com/office/officeart/2005/8/layout/chevron2"/>
    <dgm:cxn modelId="{D99B187B-AD1A-46E4-BB44-D1E0F269531B}" type="presParOf" srcId="{8F389042-FA45-408A-BB59-4DB4E31B1405}" destId="{F235B249-159E-47E8-B20A-F22B04068E89}" srcOrd="12" destOrd="0" presId="urn:microsoft.com/office/officeart/2005/8/layout/chevron2"/>
    <dgm:cxn modelId="{CDA753B7-017C-437F-AA4F-BCEA2493D37B}" type="presParOf" srcId="{F235B249-159E-47E8-B20A-F22B04068E89}" destId="{E6A4380F-9307-4559-ACBF-4EC2A2EAE854}" srcOrd="0" destOrd="0" presId="urn:microsoft.com/office/officeart/2005/8/layout/chevron2"/>
    <dgm:cxn modelId="{3FEE5F23-BFB1-4404-80E2-C21446535514}" type="presParOf" srcId="{F235B249-159E-47E8-B20A-F22B04068E89}" destId="{A719A6BB-6B62-4137-BB83-548D6D48AD8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9E37E4C-297E-42D4-BB77-5B4205DD3D82}" type="doc">
      <dgm:prSet loTypeId="urn:microsoft.com/office/officeart/2005/8/layout/pyramid2" loCatId="list" qsTypeId="urn:microsoft.com/office/officeart/2005/8/quickstyle/3d2" qsCatId="3D" csTypeId="urn:microsoft.com/office/officeart/2005/8/colors/accent2_1" csCatId="accent2" phldr="1"/>
      <dgm:spPr/>
    </dgm:pt>
    <dgm:pt modelId="{DE29AD49-4BAC-4B01-9685-24D97EB66362}">
      <dgm:prSet phldrT="[ข้อความ]" custT="1"/>
      <dgm:spPr/>
      <dgm:t>
        <a:bodyPr/>
        <a:lstStyle/>
        <a:p>
          <a:pPr algn="ctr"/>
          <a:r>
            <a:rPr lang="th-TH" sz="2300" b="1" dirty="0" smtClean="0">
              <a:cs typeface="+mj-cs"/>
            </a:rPr>
            <a:t>ตรวจสอบรายงานเงินประกันสัญญาคงค้าง</a:t>
          </a:r>
          <a:endParaRPr lang="th-TH" sz="2300" b="1" dirty="0">
            <a:cs typeface="+mj-cs"/>
          </a:endParaRPr>
        </a:p>
      </dgm:t>
    </dgm:pt>
    <dgm:pt modelId="{091C2B4B-CB3F-482B-A5C3-1DABE6830F14}" type="parTrans" cxnId="{4B454FE4-D4EB-45E3-B69D-CF263E8BD5EF}">
      <dgm:prSet/>
      <dgm:spPr/>
      <dgm:t>
        <a:bodyPr/>
        <a:lstStyle/>
        <a:p>
          <a:endParaRPr lang="th-TH"/>
        </a:p>
      </dgm:t>
    </dgm:pt>
    <dgm:pt modelId="{BCDE640C-69FB-403F-BA22-6CEFC92256DB}" type="sibTrans" cxnId="{4B454FE4-D4EB-45E3-B69D-CF263E8BD5EF}">
      <dgm:prSet/>
      <dgm:spPr/>
      <dgm:t>
        <a:bodyPr/>
        <a:lstStyle/>
        <a:p>
          <a:endParaRPr lang="th-TH"/>
        </a:p>
      </dgm:t>
    </dgm:pt>
    <dgm:pt modelId="{63C30231-595F-42F0-A72F-35669924167E}">
      <dgm:prSet phldrT="[ข้อความ]" custT="1"/>
      <dgm:spPr/>
      <dgm:t>
        <a:bodyPr/>
        <a:lstStyle/>
        <a:p>
          <a:pPr algn="ctr"/>
          <a:r>
            <a:rPr lang="th-TH" sz="2300" b="1" dirty="0" smtClean="0">
              <a:cs typeface="+mj-cs"/>
            </a:rPr>
            <a:t>เร่งดำเนินการถอนหลักประกันสัญญาที่ครบกำหนดแล้ว</a:t>
          </a:r>
          <a:endParaRPr lang="th-TH" sz="2300" b="1" dirty="0">
            <a:cs typeface="+mj-cs"/>
          </a:endParaRPr>
        </a:p>
      </dgm:t>
    </dgm:pt>
    <dgm:pt modelId="{AB6EB23F-4543-443C-9A99-FA6362C7CA21}" type="parTrans" cxnId="{A664766B-0DDC-4DD7-8099-48E31A893160}">
      <dgm:prSet/>
      <dgm:spPr/>
      <dgm:t>
        <a:bodyPr/>
        <a:lstStyle/>
        <a:p>
          <a:endParaRPr lang="th-TH"/>
        </a:p>
      </dgm:t>
    </dgm:pt>
    <dgm:pt modelId="{99BC89E8-E314-40A0-A441-BBF0A04DD74D}" type="sibTrans" cxnId="{A664766B-0DDC-4DD7-8099-48E31A893160}">
      <dgm:prSet/>
      <dgm:spPr/>
      <dgm:t>
        <a:bodyPr/>
        <a:lstStyle/>
        <a:p>
          <a:endParaRPr lang="th-TH"/>
        </a:p>
      </dgm:t>
    </dgm:pt>
    <dgm:pt modelId="{E2325776-DF36-46B9-916B-E40DC79B856F}">
      <dgm:prSet phldrT="[ข้อความ]" custT="1"/>
      <dgm:spPr/>
      <dgm:t>
        <a:bodyPr/>
        <a:lstStyle/>
        <a:p>
          <a:pPr algn="ctr"/>
          <a:r>
            <a:rPr lang="th-TH" sz="1900" b="1" dirty="0" smtClean="0">
              <a:cs typeface="+mj-cs"/>
            </a:rPr>
            <a:t>หากไม่สามารถติดตามผู้วางหลักประกันสัญญามารับหลักประกันได้และส่วนงานได้ติดตามจนถึงที่สุดแล้ว</a:t>
          </a:r>
        </a:p>
        <a:p>
          <a:pPr algn="ctr"/>
          <a:r>
            <a:rPr lang="th-TH" sz="1900" b="1" dirty="0" smtClean="0">
              <a:cs typeface="+mj-cs"/>
            </a:rPr>
            <a:t> ให้ส่วนงานทำบันทึกข้อความพร้อมทั้งแนบหลักฐานการติดตาม ส่งมายังกองคลังและทรัพย์สิน</a:t>
          </a:r>
        </a:p>
        <a:p>
          <a:pPr algn="ctr"/>
          <a:r>
            <a:rPr lang="th-TH" sz="1900" b="1" dirty="0" smtClean="0">
              <a:cs typeface="+mj-cs"/>
            </a:rPr>
            <a:t>เพื่อเบิกจ่ายเงินออกและนำเงินส่งเข้าบัญชีรายรับอื่นของส่วนงานนั้น ๆ</a:t>
          </a:r>
          <a:endParaRPr lang="th-TH" sz="1900" b="1" dirty="0">
            <a:cs typeface="+mj-cs"/>
          </a:endParaRPr>
        </a:p>
      </dgm:t>
    </dgm:pt>
    <dgm:pt modelId="{BADB8015-F583-46FC-98BA-DB415F688A42}" type="parTrans" cxnId="{9EFB202C-66E2-4B53-8341-9C3752A3FB53}">
      <dgm:prSet/>
      <dgm:spPr/>
      <dgm:t>
        <a:bodyPr/>
        <a:lstStyle/>
        <a:p>
          <a:endParaRPr lang="th-TH"/>
        </a:p>
      </dgm:t>
    </dgm:pt>
    <dgm:pt modelId="{FD0EF9EB-425E-45E9-A9B1-1FBC26FCB62F}" type="sibTrans" cxnId="{9EFB202C-66E2-4B53-8341-9C3752A3FB53}">
      <dgm:prSet/>
      <dgm:spPr/>
      <dgm:t>
        <a:bodyPr/>
        <a:lstStyle/>
        <a:p>
          <a:endParaRPr lang="th-TH"/>
        </a:p>
      </dgm:t>
    </dgm:pt>
    <dgm:pt modelId="{A98018CF-FC08-4115-B18C-0A4EADD60C89}">
      <dgm:prSet custT="1"/>
      <dgm:spPr/>
      <dgm:t>
        <a:bodyPr/>
        <a:lstStyle/>
        <a:p>
          <a:pPr algn="ctr"/>
          <a:r>
            <a:rPr lang="th-TH" sz="2300" b="1" dirty="0" smtClean="0">
              <a:cs typeface="+mj-cs"/>
            </a:rPr>
            <a:t>ส่งรายงานเงินประกันสัญญาคงค้างทุกสิ้นเดือน</a:t>
          </a:r>
          <a:endParaRPr lang="th-TH" sz="2300" b="1" dirty="0">
            <a:cs typeface="+mj-cs"/>
          </a:endParaRPr>
        </a:p>
      </dgm:t>
    </dgm:pt>
    <dgm:pt modelId="{A2F5FC89-9BED-4A51-B246-9D847692540D}" type="parTrans" cxnId="{9A8BF826-277B-471B-90E2-0E10B8B43BB1}">
      <dgm:prSet/>
      <dgm:spPr/>
      <dgm:t>
        <a:bodyPr/>
        <a:lstStyle/>
        <a:p>
          <a:endParaRPr lang="th-TH"/>
        </a:p>
      </dgm:t>
    </dgm:pt>
    <dgm:pt modelId="{2B29EAFD-614F-429D-99B6-A46113939B4F}" type="sibTrans" cxnId="{9A8BF826-277B-471B-90E2-0E10B8B43BB1}">
      <dgm:prSet/>
      <dgm:spPr/>
      <dgm:t>
        <a:bodyPr/>
        <a:lstStyle/>
        <a:p>
          <a:endParaRPr lang="th-TH"/>
        </a:p>
      </dgm:t>
    </dgm:pt>
    <dgm:pt modelId="{F9706C42-8BC7-4ED1-831F-218F7A2E8EA4}" type="pres">
      <dgm:prSet presAssocID="{29E37E4C-297E-42D4-BB77-5B4205DD3D82}" presName="compositeShape" presStyleCnt="0">
        <dgm:presLayoutVars>
          <dgm:dir/>
          <dgm:resizeHandles/>
        </dgm:presLayoutVars>
      </dgm:prSet>
      <dgm:spPr/>
    </dgm:pt>
    <dgm:pt modelId="{6E584ED1-73A8-4B78-9A36-42C551C33175}" type="pres">
      <dgm:prSet presAssocID="{29E37E4C-297E-42D4-BB77-5B4205DD3D82}" presName="pyramid" presStyleLbl="node1" presStyleIdx="0" presStyleCnt="1" custLinFactNeighborX="-46500"/>
      <dgm:spPr/>
    </dgm:pt>
    <dgm:pt modelId="{BF5D17E2-814F-4F11-A5AA-A115A3823DD6}" type="pres">
      <dgm:prSet presAssocID="{29E37E4C-297E-42D4-BB77-5B4205DD3D82}" presName="theList" presStyleCnt="0"/>
      <dgm:spPr/>
    </dgm:pt>
    <dgm:pt modelId="{A9B08F7E-EBD0-40BF-9FEB-94A7AB760515}" type="pres">
      <dgm:prSet presAssocID="{A98018CF-FC08-4115-B18C-0A4EADD60C89}" presName="aNode" presStyleLbl="fgAcc1" presStyleIdx="0" presStyleCnt="4" custScaleX="242424" custLinFactNeighborX="3279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CD92DEF-CF5C-462D-A0F4-F63424DA7A36}" type="pres">
      <dgm:prSet presAssocID="{A98018CF-FC08-4115-B18C-0A4EADD60C89}" presName="aSpace" presStyleCnt="0"/>
      <dgm:spPr/>
    </dgm:pt>
    <dgm:pt modelId="{75E718F3-45B3-4F77-B9BD-4A010C2E21B8}" type="pres">
      <dgm:prSet presAssocID="{DE29AD49-4BAC-4B01-9685-24D97EB66362}" presName="aNode" presStyleLbl="fgAcc1" presStyleIdx="1" presStyleCnt="4" custScaleX="242424" custLinFactNeighborX="3279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9A0A551-172D-42AA-BFF6-FD60D347A322}" type="pres">
      <dgm:prSet presAssocID="{DE29AD49-4BAC-4B01-9685-24D97EB66362}" presName="aSpace" presStyleCnt="0"/>
      <dgm:spPr/>
    </dgm:pt>
    <dgm:pt modelId="{B6E69108-0F22-45C8-94A2-056BB64DDE17}" type="pres">
      <dgm:prSet presAssocID="{63C30231-595F-42F0-A72F-35669924167E}" presName="aNode" presStyleLbl="fgAcc1" presStyleIdx="2" presStyleCnt="4" custScaleX="242424" custLinFactNeighborX="3279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BF2C51D-335A-4FA9-9FE0-A0F5829714BB}" type="pres">
      <dgm:prSet presAssocID="{63C30231-595F-42F0-A72F-35669924167E}" presName="aSpace" presStyleCnt="0"/>
      <dgm:spPr/>
    </dgm:pt>
    <dgm:pt modelId="{6EBA34E0-9F44-4DB9-A621-D05A59FADDE0}" type="pres">
      <dgm:prSet presAssocID="{E2325776-DF36-46B9-916B-E40DC79B856F}" presName="aNode" presStyleLbl="fgAcc1" presStyleIdx="3" presStyleCnt="4" custScaleX="242424" custScaleY="184239" custLinFactNeighborX="3279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53CBD61-B6C5-4D59-8A96-D1C900CC2B66}" type="pres">
      <dgm:prSet presAssocID="{E2325776-DF36-46B9-916B-E40DC79B856F}" presName="aSpace" presStyleCnt="0"/>
      <dgm:spPr/>
    </dgm:pt>
  </dgm:ptLst>
  <dgm:cxnLst>
    <dgm:cxn modelId="{A664766B-0DDC-4DD7-8099-48E31A893160}" srcId="{29E37E4C-297E-42D4-BB77-5B4205DD3D82}" destId="{63C30231-595F-42F0-A72F-35669924167E}" srcOrd="2" destOrd="0" parTransId="{AB6EB23F-4543-443C-9A99-FA6362C7CA21}" sibTransId="{99BC89E8-E314-40A0-A441-BBF0A04DD74D}"/>
    <dgm:cxn modelId="{9EFB202C-66E2-4B53-8341-9C3752A3FB53}" srcId="{29E37E4C-297E-42D4-BB77-5B4205DD3D82}" destId="{E2325776-DF36-46B9-916B-E40DC79B856F}" srcOrd="3" destOrd="0" parTransId="{BADB8015-F583-46FC-98BA-DB415F688A42}" sibTransId="{FD0EF9EB-425E-45E9-A9B1-1FBC26FCB62F}"/>
    <dgm:cxn modelId="{1EFD38B6-82D9-4D6F-847C-4BED61E84624}" type="presOf" srcId="{29E37E4C-297E-42D4-BB77-5B4205DD3D82}" destId="{F9706C42-8BC7-4ED1-831F-218F7A2E8EA4}" srcOrd="0" destOrd="0" presId="urn:microsoft.com/office/officeart/2005/8/layout/pyramid2"/>
    <dgm:cxn modelId="{624A27FE-602F-4922-8013-D82BB241C99C}" type="presOf" srcId="{E2325776-DF36-46B9-916B-E40DC79B856F}" destId="{6EBA34E0-9F44-4DB9-A621-D05A59FADDE0}" srcOrd="0" destOrd="0" presId="urn:microsoft.com/office/officeart/2005/8/layout/pyramid2"/>
    <dgm:cxn modelId="{4B454FE4-D4EB-45E3-B69D-CF263E8BD5EF}" srcId="{29E37E4C-297E-42D4-BB77-5B4205DD3D82}" destId="{DE29AD49-4BAC-4B01-9685-24D97EB66362}" srcOrd="1" destOrd="0" parTransId="{091C2B4B-CB3F-482B-A5C3-1DABE6830F14}" sibTransId="{BCDE640C-69FB-403F-BA22-6CEFC92256DB}"/>
    <dgm:cxn modelId="{9A8BF826-277B-471B-90E2-0E10B8B43BB1}" srcId="{29E37E4C-297E-42D4-BB77-5B4205DD3D82}" destId="{A98018CF-FC08-4115-B18C-0A4EADD60C89}" srcOrd="0" destOrd="0" parTransId="{A2F5FC89-9BED-4A51-B246-9D847692540D}" sibTransId="{2B29EAFD-614F-429D-99B6-A46113939B4F}"/>
    <dgm:cxn modelId="{5693AAE5-F3A7-4C00-9EE2-F8A333BBABCF}" type="presOf" srcId="{A98018CF-FC08-4115-B18C-0A4EADD60C89}" destId="{A9B08F7E-EBD0-40BF-9FEB-94A7AB760515}" srcOrd="0" destOrd="0" presId="urn:microsoft.com/office/officeart/2005/8/layout/pyramid2"/>
    <dgm:cxn modelId="{6D784C20-82AF-499E-B6CD-F07128E8A5EF}" type="presOf" srcId="{63C30231-595F-42F0-A72F-35669924167E}" destId="{B6E69108-0F22-45C8-94A2-056BB64DDE17}" srcOrd="0" destOrd="0" presId="urn:microsoft.com/office/officeart/2005/8/layout/pyramid2"/>
    <dgm:cxn modelId="{7CE6FFA9-01B7-4C00-B5DE-831B1C26D0C5}" type="presOf" srcId="{DE29AD49-4BAC-4B01-9685-24D97EB66362}" destId="{75E718F3-45B3-4F77-B9BD-4A010C2E21B8}" srcOrd="0" destOrd="0" presId="urn:microsoft.com/office/officeart/2005/8/layout/pyramid2"/>
    <dgm:cxn modelId="{C62F8E37-30F2-4758-ADE4-B3CFABDFE661}" type="presParOf" srcId="{F9706C42-8BC7-4ED1-831F-218F7A2E8EA4}" destId="{6E584ED1-73A8-4B78-9A36-42C551C33175}" srcOrd="0" destOrd="0" presId="urn:microsoft.com/office/officeart/2005/8/layout/pyramid2"/>
    <dgm:cxn modelId="{7BEE3A68-1635-44A3-9A1F-2960A216A8FF}" type="presParOf" srcId="{F9706C42-8BC7-4ED1-831F-218F7A2E8EA4}" destId="{BF5D17E2-814F-4F11-A5AA-A115A3823DD6}" srcOrd="1" destOrd="0" presId="urn:microsoft.com/office/officeart/2005/8/layout/pyramid2"/>
    <dgm:cxn modelId="{19710D81-0FCD-4699-AEB3-8B2E4EBDDEE6}" type="presParOf" srcId="{BF5D17E2-814F-4F11-A5AA-A115A3823DD6}" destId="{A9B08F7E-EBD0-40BF-9FEB-94A7AB760515}" srcOrd="0" destOrd="0" presId="urn:microsoft.com/office/officeart/2005/8/layout/pyramid2"/>
    <dgm:cxn modelId="{1B6172E7-E506-428C-BF32-1A66D2166D7D}" type="presParOf" srcId="{BF5D17E2-814F-4F11-A5AA-A115A3823DD6}" destId="{8CD92DEF-CF5C-462D-A0F4-F63424DA7A36}" srcOrd="1" destOrd="0" presId="urn:microsoft.com/office/officeart/2005/8/layout/pyramid2"/>
    <dgm:cxn modelId="{9CFF5C2C-783E-41CB-B381-6DCB2C6F4874}" type="presParOf" srcId="{BF5D17E2-814F-4F11-A5AA-A115A3823DD6}" destId="{75E718F3-45B3-4F77-B9BD-4A010C2E21B8}" srcOrd="2" destOrd="0" presId="urn:microsoft.com/office/officeart/2005/8/layout/pyramid2"/>
    <dgm:cxn modelId="{95FDC46D-8788-4344-8262-3BA0BA4A7903}" type="presParOf" srcId="{BF5D17E2-814F-4F11-A5AA-A115A3823DD6}" destId="{29A0A551-172D-42AA-BFF6-FD60D347A322}" srcOrd="3" destOrd="0" presId="urn:microsoft.com/office/officeart/2005/8/layout/pyramid2"/>
    <dgm:cxn modelId="{028C38A9-928D-4356-9687-59963A3574C5}" type="presParOf" srcId="{BF5D17E2-814F-4F11-A5AA-A115A3823DD6}" destId="{B6E69108-0F22-45C8-94A2-056BB64DDE17}" srcOrd="4" destOrd="0" presId="urn:microsoft.com/office/officeart/2005/8/layout/pyramid2"/>
    <dgm:cxn modelId="{00B18198-E8B7-4289-AA1F-CCC77C495CA0}" type="presParOf" srcId="{BF5D17E2-814F-4F11-A5AA-A115A3823DD6}" destId="{DBF2C51D-335A-4FA9-9FE0-A0F5829714BB}" srcOrd="5" destOrd="0" presId="urn:microsoft.com/office/officeart/2005/8/layout/pyramid2"/>
    <dgm:cxn modelId="{D3139DFF-7537-4EBB-85B1-375DABC8CAB7}" type="presParOf" srcId="{BF5D17E2-814F-4F11-A5AA-A115A3823DD6}" destId="{6EBA34E0-9F44-4DB9-A621-D05A59FADDE0}" srcOrd="6" destOrd="0" presId="urn:microsoft.com/office/officeart/2005/8/layout/pyramid2"/>
    <dgm:cxn modelId="{20524DF8-FE03-4D9C-9AE6-5731B6CD90B7}" type="presParOf" srcId="{BF5D17E2-814F-4F11-A5AA-A115A3823DD6}" destId="{553CBD61-B6C5-4D59-8A96-D1C900CC2B66}" srcOrd="7" destOrd="0" presId="urn:microsoft.com/office/officeart/2005/8/layout/pyramid2"/>
  </dgm:cxnLst>
  <dgm:bg>
    <a:solidFill>
      <a:srgbClr val="006699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FD0D33-A4EF-4C63-9306-0A336DA9FF1F}">
      <dsp:nvSpPr>
        <dsp:cNvPr id="0" name=""/>
        <dsp:cNvSpPr/>
      </dsp:nvSpPr>
      <dsp:spPr>
        <a:xfrm>
          <a:off x="-6368794" y="-974172"/>
          <a:ext cx="7580745" cy="7580745"/>
        </a:xfrm>
        <a:prstGeom prst="blockArc">
          <a:avLst>
            <a:gd name="adj1" fmla="val 18900000"/>
            <a:gd name="adj2" fmla="val 2700000"/>
            <a:gd name="adj3" fmla="val 285"/>
          </a:avLst>
        </a:pr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74418B-B6AD-44D9-BFF7-35A4F93FF702}">
      <dsp:nvSpPr>
        <dsp:cNvPr id="0" name=""/>
        <dsp:cNvSpPr/>
      </dsp:nvSpPr>
      <dsp:spPr>
        <a:xfrm>
          <a:off x="634230" y="433018"/>
          <a:ext cx="4758419" cy="866488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7775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 smtClean="0">
              <a:solidFill>
                <a:schemeClr val="tx1"/>
              </a:solidFill>
              <a:effectLst/>
              <a:cs typeface="+mj-cs"/>
            </a:rPr>
            <a:t>          ค่าใช้จ่ายค้างจ่าย</a:t>
          </a:r>
          <a:endParaRPr lang="th-TH" sz="3000" b="1" kern="1200" dirty="0">
            <a:solidFill>
              <a:schemeClr val="tx1"/>
            </a:solidFill>
            <a:effectLst/>
            <a:cs typeface="+mj-cs"/>
          </a:endParaRPr>
        </a:p>
      </dsp:txBody>
      <dsp:txXfrm>
        <a:off x="634230" y="433018"/>
        <a:ext cx="4758419" cy="866488"/>
      </dsp:txXfrm>
    </dsp:sp>
    <dsp:sp modelId="{89EAC223-BB82-4D2E-B0E9-94A23E055E29}">
      <dsp:nvSpPr>
        <dsp:cNvPr id="0" name=""/>
        <dsp:cNvSpPr/>
      </dsp:nvSpPr>
      <dsp:spPr>
        <a:xfrm>
          <a:off x="92675" y="324707"/>
          <a:ext cx="1083110" cy="10831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A169817-BD76-4C10-AD77-A5EAF08488E1}">
      <dsp:nvSpPr>
        <dsp:cNvPr id="0" name=""/>
        <dsp:cNvSpPr/>
      </dsp:nvSpPr>
      <dsp:spPr>
        <a:xfrm>
          <a:off x="1131008" y="1732976"/>
          <a:ext cx="4261642" cy="86648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7775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 smtClean="0">
              <a:solidFill>
                <a:schemeClr val="tx1"/>
              </a:solidFill>
              <a:effectLst/>
              <a:cs typeface="+mj-cs"/>
            </a:rPr>
            <a:t>          ค่าใช้จ่ายจ่ายล่วงหน้า</a:t>
          </a:r>
          <a:endParaRPr lang="th-TH" sz="3000" b="1" kern="1200" dirty="0">
            <a:solidFill>
              <a:schemeClr val="tx1"/>
            </a:solidFill>
            <a:effectLst/>
            <a:cs typeface="+mj-cs"/>
          </a:endParaRPr>
        </a:p>
      </dsp:txBody>
      <dsp:txXfrm>
        <a:off x="1131008" y="1732976"/>
        <a:ext cx="4261642" cy="866488"/>
      </dsp:txXfrm>
    </dsp:sp>
    <dsp:sp modelId="{A2D05735-6301-46FE-8FE4-11EFF1AF4234}">
      <dsp:nvSpPr>
        <dsp:cNvPr id="0" name=""/>
        <dsp:cNvSpPr/>
      </dsp:nvSpPr>
      <dsp:spPr>
        <a:xfrm>
          <a:off x="589452" y="1624665"/>
          <a:ext cx="1083110" cy="10831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6382912"/>
              <a:satOff val="-5710"/>
              <a:lumOff val="-143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11F1C1C-91D5-45F2-AB87-0A3A5327B4B8}">
      <dsp:nvSpPr>
        <dsp:cNvPr id="0" name=""/>
        <dsp:cNvSpPr/>
      </dsp:nvSpPr>
      <dsp:spPr>
        <a:xfrm>
          <a:off x="1131008" y="3032934"/>
          <a:ext cx="4261642" cy="86648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7775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 smtClean="0">
              <a:solidFill>
                <a:schemeClr val="tx1"/>
              </a:solidFill>
              <a:effectLst/>
              <a:cs typeface="+mj-cs"/>
            </a:rPr>
            <a:t>          รายได้รับล่วงหน้า</a:t>
          </a:r>
          <a:endParaRPr lang="th-TH" sz="3000" b="1" kern="1200" dirty="0">
            <a:solidFill>
              <a:schemeClr val="tx1"/>
            </a:solidFill>
            <a:effectLst/>
            <a:cs typeface="+mj-cs"/>
          </a:endParaRPr>
        </a:p>
      </dsp:txBody>
      <dsp:txXfrm>
        <a:off x="1131008" y="3032934"/>
        <a:ext cx="4261642" cy="866488"/>
      </dsp:txXfrm>
    </dsp:sp>
    <dsp:sp modelId="{6564F59B-484C-40A9-B4B0-05CC9FA4DB1B}">
      <dsp:nvSpPr>
        <dsp:cNvPr id="0" name=""/>
        <dsp:cNvSpPr/>
      </dsp:nvSpPr>
      <dsp:spPr>
        <a:xfrm>
          <a:off x="589452" y="2924623"/>
          <a:ext cx="1083110" cy="10831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12765824"/>
              <a:satOff val="-11421"/>
              <a:lumOff val="-28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A9F10A2-5E36-40D5-BC41-85AD2155912D}">
      <dsp:nvSpPr>
        <dsp:cNvPr id="0" name=""/>
        <dsp:cNvSpPr/>
      </dsp:nvSpPr>
      <dsp:spPr>
        <a:xfrm>
          <a:off x="634230" y="4332892"/>
          <a:ext cx="4758419" cy="866488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7775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 smtClean="0">
              <a:solidFill>
                <a:schemeClr val="tx1"/>
              </a:solidFill>
              <a:effectLst/>
              <a:cs typeface="+mj-cs"/>
            </a:rPr>
            <a:t>          รายได้ค้างรับ</a:t>
          </a:r>
          <a:endParaRPr lang="th-TH" sz="3000" b="1" kern="1200" dirty="0">
            <a:solidFill>
              <a:schemeClr val="tx1"/>
            </a:solidFill>
            <a:effectLst/>
            <a:cs typeface="+mj-cs"/>
          </a:endParaRPr>
        </a:p>
      </dsp:txBody>
      <dsp:txXfrm>
        <a:off x="634230" y="4332892"/>
        <a:ext cx="4758419" cy="866488"/>
      </dsp:txXfrm>
    </dsp:sp>
    <dsp:sp modelId="{2288161F-CB68-4619-872A-D9B04696ACD3}">
      <dsp:nvSpPr>
        <dsp:cNvPr id="0" name=""/>
        <dsp:cNvSpPr/>
      </dsp:nvSpPr>
      <dsp:spPr>
        <a:xfrm>
          <a:off x="92675" y="4224581"/>
          <a:ext cx="1083110" cy="10831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19148736"/>
              <a:satOff val="-17131"/>
              <a:lumOff val="-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FD0D33-A4EF-4C63-9306-0A336DA9FF1F}">
      <dsp:nvSpPr>
        <dsp:cNvPr id="0" name=""/>
        <dsp:cNvSpPr/>
      </dsp:nvSpPr>
      <dsp:spPr>
        <a:xfrm>
          <a:off x="-6368794" y="-974172"/>
          <a:ext cx="7580745" cy="7580745"/>
        </a:xfrm>
        <a:prstGeom prst="blockArc">
          <a:avLst>
            <a:gd name="adj1" fmla="val 18900000"/>
            <a:gd name="adj2" fmla="val 2700000"/>
            <a:gd name="adj3" fmla="val 285"/>
          </a:avLst>
        </a:pr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FD3D2-CBE6-44F7-87A2-27206C04CC9C}">
      <dsp:nvSpPr>
        <dsp:cNvPr id="0" name=""/>
        <dsp:cNvSpPr/>
      </dsp:nvSpPr>
      <dsp:spPr>
        <a:xfrm>
          <a:off x="634230" y="433018"/>
          <a:ext cx="4758419" cy="86648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7775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 smtClean="0">
              <a:solidFill>
                <a:schemeClr val="tx1"/>
              </a:solidFill>
              <a:effectLst/>
              <a:cs typeface="+mj-cs"/>
            </a:rPr>
            <a:t>          เงินประกันสัญญา</a:t>
          </a:r>
          <a:endParaRPr lang="th-TH" sz="3000" b="1" kern="1200" dirty="0">
            <a:solidFill>
              <a:schemeClr val="tx1"/>
            </a:solidFill>
            <a:effectLst/>
            <a:cs typeface="+mj-cs"/>
          </a:endParaRPr>
        </a:p>
      </dsp:txBody>
      <dsp:txXfrm>
        <a:off x="634230" y="433018"/>
        <a:ext cx="4758419" cy="866488"/>
      </dsp:txXfrm>
    </dsp:sp>
    <dsp:sp modelId="{31D6271E-DB7D-423C-94E6-BA170BA862EB}">
      <dsp:nvSpPr>
        <dsp:cNvPr id="0" name=""/>
        <dsp:cNvSpPr/>
      </dsp:nvSpPr>
      <dsp:spPr>
        <a:xfrm>
          <a:off x="92675" y="324707"/>
          <a:ext cx="1083110" cy="10831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C235275-B4F1-483F-96A0-CC2786E6EFD0}">
      <dsp:nvSpPr>
        <dsp:cNvPr id="0" name=""/>
        <dsp:cNvSpPr/>
      </dsp:nvSpPr>
      <dsp:spPr>
        <a:xfrm>
          <a:off x="1131008" y="1732976"/>
          <a:ext cx="4261642" cy="866488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7775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 smtClean="0">
              <a:solidFill>
                <a:schemeClr val="tx1"/>
              </a:solidFill>
              <a:effectLst/>
              <a:cs typeface="+mj-cs"/>
            </a:rPr>
            <a:t>          วัสดุคงเหลือ</a:t>
          </a:r>
          <a:endParaRPr lang="th-TH" sz="3000" b="1" kern="1200" dirty="0">
            <a:solidFill>
              <a:schemeClr val="tx1"/>
            </a:solidFill>
            <a:effectLst/>
            <a:cs typeface="+mj-cs"/>
          </a:endParaRPr>
        </a:p>
      </dsp:txBody>
      <dsp:txXfrm>
        <a:off x="1131008" y="1732976"/>
        <a:ext cx="4261642" cy="866488"/>
      </dsp:txXfrm>
    </dsp:sp>
    <dsp:sp modelId="{4B9F3095-F6A2-4E37-8FE9-1E4CBB4AA3AD}">
      <dsp:nvSpPr>
        <dsp:cNvPr id="0" name=""/>
        <dsp:cNvSpPr/>
      </dsp:nvSpPr>
      <dsp:spPr>
        <a:xfrm>
          <a:off x="589452" y="1624665"/>
          <a:ext cx="1083110" cy="10831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6382912"/>
              <a:satOff val="-5710"/>
              <a:lumOff val="-143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14910D2-63FB-474F-B6DD-EB5FF43F6FC3}">
      <dsp:nvSpPr>
        <dsp:cNvPr id="0" name=""/>
        <dsp:cNvSpPr/>
      </dsp:nvSpPr>
      <dsp:spPr>
        <a:xfrm>
          <a:off x="1131008" y="3032934"/>
          <a:ext cx="4261642" cy="866488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777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  <a:effectLst/>
              <a:cs typeface="+mj-cs"/>
            </a:rPr>
            <a:t>           </a:t>
          </a:r>
          <a:r>
            <a:rPr lang="th-TH" sz="2800" b="1" kern="1200" dirty="0" smtClean="0">
              <a:solidFill>
                <a:schemeClr val="tx1"/>
              </a:solidFill>
              <a:effectLst/>
              <a:cs typeface="+mj-cs"/>
            </a:rPr>
            <a:t>การตัดโอนเงินที่โอนเข้าบัญชีเงินฝากธนาคาร</a:t>
          </a:r>
          <a:endParaRPr lang="th-TH" sz="2800" b="1" kern="1200" dirty="0">
            <a:solidFill>
              <a:schemeClr val="tx1"/>
            </a:solidFill>
            <a:effectLst/>
            <a:cs typeface="+mj-cs"/>
          </a:endParaRPr>
        </a:p>
      </dsp:txBody>
      <dsp:txXfrm>
        <a:off x="1131008" y="3032934"/>
        <a:ext cx="4261642" cy="866488"/>
      </dsp:txXfrm>
    </dsp:sp>
    <dsp:sp modelId="{D4E0E619-BF2F-4B02-AAB2-1B19EFFD42DA}">
      <dsp:nvSpPr>
        <dsp:cNvPr id="0" name=""/>
        <dsp:cNvSpPr/>
      </dsp:nvSpPr>
      <dsp:spPr>
        <a:xfrm>
          <a:off x="589452" y="2924623"/>
          <a:ext cx="1083110" cy="10831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12765824"/>
              <a:satOff val="-11421"/>
              <a:lumOff val="-28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4753741-074E-4D13-99E1-4A545A874D43}">
      <dsp:nvSpPr>
        <dsp:cNvPr id="0" name=""/>
        <dsp:cNvSpPr/>
      </dsp:nvSpPr>
      <dsp:spPr>
        <a:xfrm>
          <a:off x="634230" y="4332892"/>
          <a:ext cx="4758419" cy="866488"/>
        </a:xfrm>
        <a:prstGeom prst="rect">
          <a:avLst/>
        </a:prstGeom>
        <a:solidFill>
          <a:srgbClr val="FF7C8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777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  <a:effectLst/>
              <a:cs typeface="+mj-cs"/>
            </a:rPr>
            <a:t>          เงินค้ำประกันผลงาน</a:t>
          </a:r>
          <a:endParaRPr lang="th-TH" sz="2800" b="1" kern="1200" dirty="0">
            <a:solidFill>
              <a:schemeClr val="tx1"/>
            </a:solidFill>
            <a:effectLst/>
            <a:cs typeface="+mj-cs"/>
          </a:endParaRPr>
        </a:p>
      </dsp:txBody>
      <dsp:txXfrm>
        <a:off x="634230" y="4332892"/>
        <a:ext cx="4758419" cy="866488"/>
      </dsp:txXfrm>
    </dsp:sp>
    <dsp:sp modelId="{59C2DBDE-7C6C-4C56-A629-DC51F914E1CC}">
      <dsp:nvSpPr>
        <dsp:cNvPr id="0" name=""/>
        <dsp:cNvSpPr/>
      </dsp:nvSpPr>
      <dsp:spPr>
        <a:xfrm>
          <a:off x="92675" y="4224581"/>
          <a:ext cx="1083110" cy="10831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19148736"/>
              <a:satOff val="-17131"/>
              <a:lumOff val="-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64D86-E222-48DC-AA5F-45A81D20F5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78449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5071C-134C-4AC5-8221-E44C3DA55ED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14190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9251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7986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9312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4598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343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4597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14487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741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48457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14071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4588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67675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73204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84977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25193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09600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92920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64005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51431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75548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1883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5917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56179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15422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10903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54151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08676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38773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34952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06996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24293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14397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4401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97180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20207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4193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0815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90125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20552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06577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238523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97231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78166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1682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838164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526290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882969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138459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502533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841181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674380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188106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407129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124085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7418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755485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373966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242980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205867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952239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785661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509289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081491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713538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288042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96956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029223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19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102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201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6285-2F91-4C84-8C74-942DC5B5A8EE}" type="datetimeFigureOut">
              <a:rPr lang="th-TH" smtClean="0"/>
              <a:t>23/08/60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54C6-23B3-4377-BDA2-1AA32DA5EF4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78477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6285-2F91-4C84-8C74-942DC5B5A8EE}" type="datetimeFigureOut">
              <a:rPr lang="th-TH" smtClean="0"/>
              <a:t>23/08/60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54C6-23B3-4377-BDA2-1AA32DA5EF4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99000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6285-2F91-4C84-8C74-942DC5B5A8EE}" type="datetimeFigureOut">
              <a:rPr lang="th-TH" smtClean="0"/>
              <a:t>23/08/60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54C6-23B3-4377-BDA2-1AA32DA5EF4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46257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6285-2F91-4C84-8C74-942DC5B5A8EE}" type="datetimeFigureOut">
              <a:rPr lang="th-TH" smtClean="0"/>
              <a:t>23/08/60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54C6-23B3-4377-BDA2-1AA32DA5EF4F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2794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6285-2F91-4C84-8C74-942DC5B5A8EE}" type="datetimeFigureOut">
              <a:rPr lang="th-TH" smtClean="0"/>
              <a:t>23/08/60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54C6-23B3-4377-BDA2-1AA32DA5EF4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31793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6285-2F91-4C84-8C74-942DC5B5A8EE}" type="datetimeFigureOut">
              <a:rPr lang="th-TH" smtClean="0"/>
              <a:t>23/08/60</a:t>
            </a:fld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54C6-23B3-4377-BDA2-1AA32DA5EF4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3990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6285-2F91-4C84-8C74-942DC5B5A8EE}" type="datetimeFigureOut">
              <a:rPr lang="th-TH" smtClean="0"/>
              <a:t>23/08/60</a:t>
            </a:fld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54C6-23B3-4377-BDA2-1AA32DA5EF4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23330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6285-2F91-4C84-8C74-942DC5B5A8EE}" type="datetimeFigureOut">
              <a:rPr lang="th-TH" smtClean="0"/>
              <a:t>23/08/60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54C6-23B3-4377-BDA2-1AA32DA5EF4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48812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6285-2F91-4C84-8C74-942DC5B5A8EE}" type="datetimeFigureOut">
              <a:rPr lang="th-TH" smtClean="0"/>
              <a:t>23/08/60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54C6-23B3-4377-BDA2-1AA32DA5EF4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832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6285-2F91-4C84-8C74-942DC5B5A8EE}" type="datetimeFigureOut">
              <a:rPr lang="th-TH" smtClean="0"/>
              <a:t>23/08/60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54C6-23B3-4377-BDA2-1AA32DA5EF4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91020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6285-2F91-4C84-8C74-942DC5B5A8EE}" type="datetimeFigureOut">
              <a:rPr lang="th-TH" smtClean="0"/>
              <a:t>23/08/60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54C6-23B3-4377-BDA2-1AA32DA5EF4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4165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6285-2F91-4C84-8C74-942DC5B5A8EE}" type="datetimeFigureOut">
              <a:rPr lang="th-TH" smtClean="0"/>
              <a:t>23/08/60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54C6-23B3-4377-BDA2-1AA32DA5EF4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532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6285-2F91-4C84-8C74-942DC5B5A8EE}" type="datetimeFigureOut">
              <a:rPr lang="th-TH" smtClean="0"/>
              <a:t>23/08/60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54C6-23B3-4377-BDA2-1AA32DA5EF4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7023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6285-2F91-4C84-8C74-942DC5B5A8EE}" type="datetimeFigureOut">
              <a:rPr lang="th-TH" smtClean="0"/>
              <a:t>23/08/60</a:t>
            </a:fld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54C6-23B3-4377-BDA2-1AA32DA5EF4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3721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6285-2F91-4C84-8C74-942DC5B5A8EE}" type="datetimeFigureOut">
              <a:rPr lang="th-TH" smtClean="0"/>
              <a:t>23/08/60</a:t>
            </a:fld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54C6-23B3-4377-BDA2-1AA32DA5EF4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4120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6285-2F91-4C84-8C74-942DC5B5A8EE}" type="datetimeFigureOut">
              <a:rPr lang="th-TH" smtClean="0"/>
              <a:t>23/08/60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54C6-23B3-4377-BDA2-1AA32DA5EF4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5515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6285-2F91-4C84-8C74-942DC5B5A8EE}" type="datetimeFigureOut">
              <a:rPr lang="th-TH" smtClean="0"/>
              <a:t>23/08/60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54C6-23B3-4377-BDA2-1AA32DA5EF4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6937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14E6285-2F91-4C84-8C74-942DC5B5A8EE}" type="datetimeFigureOut">
              <a:rPr lang="th-TH" smtClean="0"/>
              <a:t>23/08/60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3F354C6-23B3-4377-BDA2-1AA32DA5EF4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56851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Excel_Worksheet2.xlsx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908720"/>
            <a:ext cx="8856984" cy="1470025"/>
          </a:xfrm>
          <a:solidFill>
            <a:srgbClr val="3333FF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rmAutofit fontScale="90000"/>
          </a:bodyPr>
          <a:lstStyle/>
          <a:p>
            <a:r>
              <a:rPr lang="th-TH" sz="5500" b="1" dirty="0" smtClean="0">
                <a:solidFill>
                  <a:schemeClr val="bg1"/>
                </a:solidFill>
              </a:rPr>
              <a:t>เสวนาระบบบัญชีสามมิติและงานบัญชี</a:t>
            </a:r>
            <a:br>
              <a:rPr lang="th-TH" sz="5500" b="1" dirty="0" smtClean="0">
                <a:solidFill>
                  <a:schemeClr val="bg1"/>
                </a:solidFill>
              </a:rPr>
            </a:br>
            <a:r>
              <a:rPr lang="th-TH" sz="5500" b="1" dirty="0" smtClean="0">
                <a:solidFill>
                  <a:schemeClr val="bg1"/>
                </a:solidFill>
              </a:rPr>
              <a:t>ประจำปี 2560</a:t>
            </a:r>
            <a:endParaRPr lang="th-TH" sz="5500" b="1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3528" y="3367440"/>
            <a:ext cx="8568952" cy="2365816"/>
          </a:xfrm>
          <a:prstGeom prst="rect">
            <a:avLst/>
          </a:prstGeom>
          <a:solidFill>
            <a:srgbClr val="0066FF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000" b="1" dirty="0" smtClean="0">
                <a:solidFill>
                  <a:schemeClr val="bg1"/>
                </a:solidFill>
              </a:rPr>
              <a:t>การเตรียมความพร้อมด้านงานบัญชี</a:t>
            </a:r>
          </a:p>
          <a:p>
            <a:r>
              <a:rPr lang="th-TH" sz="5000" b="1" dirty="0" smtClean="0">
                <a:solidFill>
                  <a:schemeClr val="bg1"/>
                </a:solidFill>
              </a:rPr>
              <a:t>ก่อนสิ้นปีงบประมาณ</a:t>
            </a:r>
            <a:endParaRPr lang="th-TH" sz="5000" b="1" dirty="0">
              <a:solidFill>
                <a:schemeClr val="bg1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771800" y="5837872"/>
            <a:ext cx="3600400" cy="864096"/>
          </a:xfrm>
          <a:prstGeom prst="rect">
            <a:avLst/>
          </a:prstGeom>
          <a:solidFill>
            <a:srgbClr val="CCFF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ผู้บรรยาย </a:t>
            </a:r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3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นันทกร</a:t>
            </a:r>
            <a:r>
              <a:rPr lang="th-TH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เปลี่ยนสี</a:t>
            </a:r>
            <a:endParaRPr lang="th-TH" sz="3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  <p:sp>
        <p:nvSpPr>
          <p:cNvPr id="7" name="คำบรรยายภาพแบบลูกศรลง 6"/>
          <p:cNvSpPr/>
          <p:nvPr/>
        </p:nvSpPr>
        <p:spPr>
          <a:xfrm>
            <a:off x="1798608" y="504984"/>
            <a:ext cx="5544616" cy="1728192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rgbClr val="002060"/>
                </a:solidFill>
                <a:cs typeface="+mj-cs"/>
              </a:rPr>
              <a:t>กรณีประมาณการค่าใช้จ่ายค้างจ่าย</a:t>
            </a:r>
            <a:endParaRPr lang="th-TH" sz="4000" dirty="0"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2852936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7808" y="5291336"/>
            <a:ext cx="5663872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cs typeface="+mj-cs"/>
              </a:rPr>
              <a:t>ประมาณการโดยใช้ค่าเฉลี่ย 3 เดือนย้อนหลัง </a:t>
            </a:r>
          </a:p>
          <a:p>
            <a:pPr algn="ctr"/>
            <a:r>
              <a:rPr lang="th-TH" b="1" dirty="0" smtClean="0">
                <a:cs typeface="+mj-cs"/>
              </a:rPr>
              <a:t>และต้องแสดงที่มาของตัวเลขที่นำมาคำนวณ</a:t>
            </a:r>
            <a:endParaRPr lang="th-TH" b="1" dirty="0">
              <a:cs typeface="+mj-cs"/>
            </a:endParaRPr>
          </a:p>
        </p:txBody>
      </p:sp>
      <p:sp>
        <p:nvSpPr>
          <p:cNvPr id="11" name="คำบรรยายภาพแบบลูกศรลง 10"/>
          <p:cNvSpPr/>
          <p:nvPr/>
        </p:nvSpPr>
        <p:spPr>
          <a:xfrm>
            <a:off x="1788448" y="2233176"/>
            <a:ext cx="5581704" cy="3033960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500" b="1" dirty="0">
                <a:solidFill>
                  <a:schemeClr val="tx1"/>
                </a:solidFill>
                <a:cs typeface="+mj-cs"/>
              </a:rPr>
              <a:t>ค่าไฟฟ้า</a:t>
            </a:r>
          </a:p>
          <a:p>
            <a:pPr algn="ctr"/>
            <a:r>
              <a:rPr lang="th-TH" sz="2500" b="1" dirty="0">
                <a:solidFill>
                  <a:schemeClr val="tx1"/>
                </a:solidFill>
                <a:cs typeface="+mj-cs"/>
              </a:rPr>
              <a:t>ค่าน้ำประปา</a:t>
            </a:r>
          </a:p>
          <a:p>
            <a:pPr algn="ctr"/>
            <a:r>
              <a:rPr lang="th-TH" sz="2500" b="1" dirty="0">
                <a:solidFill>
                  <a:schemeClr val="tx1"/>
                </a:solidFill>
                <a:cs typeface="+mj-cs"/>
              </a:rPr>
              <a:t>ค่าโทรศัพท์และโทรสาร</a:t>
            </a:r>
          </a:p>
          <a:p>
            <a:pPr algn="ctr"/>
            <a:r>
              <a:rPr lang="th-TH" sz="2500" b="1" dirty="0">
                <a:solidFill>
                  <a:schemeClr val="tx1"/>
                </a:solidFill>
                <a:cs typeface="+mj-cs"/>
              </a:rPr>
              <a:t>ค่าไปรษณีย์</a:t>
            </a:r>
          </a:p>
          <a:p>
            <a:pPr algn="ctr"/>
            <a:r>
              <a:rPr lang="th-TH" sz="2500" b="1" dirty="0">
                <a:solidFill>
                  <a:schemeClr val="tx1"/>
                </a:solidFill>
                <a:cs typeface="+mj-cs"/>
              </a:rPr>
              <a:t>ค่าบริการสื่อสารและโทรคมนาคม</a:t>
            </a:r>
          </a:p>
        </p:txBody>
      </p:sp>
    </p:spTree>
    <p:extLst>
      <p:ext uri="{BB962C8B-B14F-4D97-AF65-F5344CB8AC3E}">
        <p14:creationId xmlns:p14="http://schemas.microsoft.com/office/powerpoint/2010/main" val="291747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7998"/>
            <a:ext cx="8219256" cy="706090"/>
          </a:xfrm>
        </p:spPr>
        <p:txBody>
          <a:bodyPr>
            <a:normAutofit/>
          </a:bodyPr>
          <a:lstStyle/>
          <a:p>
            <a:pPr algn="l"/>
            <a:r>
              <a:rPr lang="th-TH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การเรียกรายงานการกันเงินงบประมาณ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3" t="20030" r="13267" b="13362"/>
          <a:stretch/>
        </p:blipFill>
        <p:spPr bwMode="auto">
          <a:xfrm>
            <a:off x="179512" y="1268760"/>
            <a:ext cx="8815457" cy="534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38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7998"/>
            <a:ext cx="8219256" cy="706090"/>
          </a:xfrm>
        </p:spPr>
        <p:txBody>
          <a:bodyPr>
            <a:normAutofit/>
          </a:bodyPr>
          <a:lstStyle/>
          <a:p>
            <a:pPr algn="l"/>
            <a:r>
              <a:rPr lang="th-TH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การเรียกรายงานการกันเงินงบประมาณ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" t="8297" r="15733" b="7911"/>
          <a:stretch/>
        </p:blipFill>
        <p:spPr bwMode="auto">
          <a:xfrm>
            <a:off x="251520" y="1124744"/>
            <a:ext cx="874935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14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707444" cy="4752528"/>
          </a:xfrm>
        </p:spPr>
        <p:txBody>
          <a:bodyPr>
            <a:no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</a:rPr>
              <a:t>หลังจากที่ส่งข้อมูลให้บันทึกค่าใช้จ่ายค้างจ่ายแล้ว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3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h-TH" sz="3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4000" b="1" dirty="0" smtClean="0">
                <a:solidFill>
                  <a:srgbClr val="002060"/>
                </a:solidFill>
              </a:rPr>
              <a:t>ต้องเตรียมข้อมูลด้วยว่าค่าใช้จ่ายค้างจ่ายดังกล่าว</a:t>
            </a:r>
            <a:r>
              <a:rPr lang="th-TH" sz="3800" b="1" dirty="0" smtClean="0">
                <a:solidFill>
                  <a:srgbClr val="002060"/>
                </a:solidFill>
              </a:rPr>
              <a:t/>
            </a:r>
            <a:br>
              <a:rPr lang="th-TH" sz="3800" b="1" dirty="0" smtClean="0">
                <a:solidFill>
                  <a:srgbClr val="002060"/>
                </a:solidFill>
              </a:rPr>
            </a:br>
            <a:r>
              <a:rPr lang="th-TH" sz="3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h-TH" sz="3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4000" b="1" dirty="0" smtClean="0">
                <a:solidFill>
                  <a:srgbClr val="002060"/>
                </a:solidFill>
              </a:rPr>
              <a:t>บันทึกเบิกเป็น </a:t>
            </a:r>
            <a:r>
              <a:rPr lang="en-US" sz="4000" b="1" dirty="0" smtClean="0">
                <a:solidFill>
                  <a:srgbClr val="002060"/>
                </a:solidFill>
              </a:rPr>
              <a:t>AP</a:t>
            </a:r>
            <a:r>
              <a:rPr lang="th-TH" sz="4000" b="1" dirty="0" smtClean="0">
                <a:solidFill>
                  <a:srgbClr val="002060"/>
                </a:solidFill>
              </a:rPr>
              <a:t> อะไรบ้าง</a:t>
            </a:r>
            <a:br>
              <a:rPr lang="th-TH" sz="4000" b="1" dirty="0" smtClean="0">
                <a:solidFill>
                  <a:srgbClr val="002060"/>
                </a:solidFill>
              </a:rPr>
            </a:br>
            <a:r>
              <a:rPr lang="th-TH" sz="3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h-TH" sz="3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3900" b="1" dirty="0" smtClean="0">
                <a:solidFill>
                  <a:srgbClr val="002060"/>
                </a:solidFill>
              </a:rPr>
              <a:t>เพื่อใช้เป็นข้อมูลให้</a:t>
            </a:r>
            <a:r>
              <a:rPr lang="th-TH" sz="3900" b="1" dirty="0" smtClean="0">
                <a:solidFill>
                  <a:srgbClr val="FF0000"/>
                </a:solidFill>
              </a:rPr>
              <a:t>สำนักตรวจเงินแผ่นดิน</a:t>
            </a:r>
            <a:r>
              <a:rPr lang="th-TH" sz="3900" b="1" dirty="0" smtClean="0">
                <a:solidFill>
                  <a:srgbClr val="002060"/>
                </a:solidFill>
              </a:rPr>
              <a:t>ตรวจสอบในภายหลัง</a:t>
            </a:r>
            <a:endParaRPr lang="th-TH" sz="3900" b="1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0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707444" cy="4752528"/>
          </a:xfrm>
        </p:spPr>
        <p:txBody>
          <a:bodyPr>
            <a:noAutofit/>
          </a:bodyPr>
          <a:lstStyle/>
          <a:p>
            <a:r>
              <a:rPr lang="th-TH" sz="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ข้อสังเกต </a:t>
            </a:r>
            <a:r>
              <a:rPr lang="en-US" sz="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สำนักตรวจเงินแผ่นดิน</a:t>
            </a:r>
            <a:br>
              <a:rPr lang="th-TH" sz="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3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h-TH" sz="3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4300" b="1" dirty="0" smtClean="0">
                <a:solidFill>
                  <a:srgbClr val="002060"/>
                </a:solidFill>
              </a:rPr>
              <a:t>ค่าใช้จ่ายค้างเบิกข้ามปีงบประมาณที่ไม่ส่งมาบันทึก</a:t>
            </a:r>
            <a:br>
              <a:rPr lang="th-TH" sz="4300" b="1" dirty="0" smtClean="0">
                <a:solidFill>
                  <a:srgbClr val="002060"/>
                </a:solidFill>
              </a:rPr>
            </a:br>
            <a:r>
              <a:rPr lang="th-TH" sz="4300" b="1" dirty="0" smtClean="0">
                <a:solidFill>
                  <a:srgbClr val="002060"/>
                </a:solidFill>
              </a:rPr>
              <a:t>เป็นค่าใช้จ่ายค้างจ่ายก่อนขออนุมัติ</a:t>
            </a:r>
            <a:r>
              <a:rPr lang="th-TH" sz="4300" b="1" dirty="0" smtClean="0">
                <a:solidFill>
                  <a:srgbClr val="FF0000"/>
                </a:solidFill>
              </a:rPr>
              <a:t>ไม่ควรอนุมัติให้เบิกจ่าย</a:t>
            </a:r>
            <a:endParaRPr lang="th-TH" sz="4300" b="1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9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51840" y="2204864"/>
            <a:ext cx="7562800" cy="2880320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0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ค่าใช้จ่ายจ่ายล่วงหน้า</a:t>
            </a:r>
            <a:endParaRPr lang="th-TH" sz="10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48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  <p:graphicFrame>
        <p:nvGraphicFramePr>
          <p:cNvPr id="3" name="ไดอะแกรม 2"/>
          <p:cNvGraphicFramePr/>
          <p:nvPr>
            <p:extLst>
              <p:ext uri="{D42A27DB-BD31-4B8C-83A1-F6EECF244321}">
                <p14:modId xmlns:p14="http://schemas.microsoft.com/office/powerpoint/2010/main" val="4231438738"/>
              </p:ext>
            </p:extLst>
          </p:nvPr>
        </p:nvGraphicFramePr>
        <p:xfrm>
          <a:off x="467544" y="692696"/>
          <a:ext cx="816738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4223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9838"/>
            <a:ext cx="8219256" cy="706090"/>
          </a:xfrm>
        </p:spPr>
        <p:txBody>
          <a:bodyPr>
            <a:normAutofit/>
          </a:bodyPr>
          <a:lstStyle/>
          <a:p>
            <a:pPr algn="l"/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ค่าใช้จ่ายจ่ายล่วงหน้า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11200" y="2418398"/>
            <a:ext cx="7931224" cy="3386866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th-TH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ค่าใช้จ่ายจ่ายล่วงหน้า คือ </a:t>
            </a:r>
            <a:r>
              <a:rPr lang="th-TH" sz="3000" b="1" dirty="0" smtClean="0">
                <a:solidFill>
                  <a:srgbClr val="002060"/>
                </a:solidFill>
              </a:rPr>
              <a:t>ค่าใช้จ่ายที่เป็นค่าบริการ ค่าสมาชิก </a:t>
            </a:r>
          </a:p>
          <a:p>
            <a:pPr algn="l"/>
            <a:endParaRPr lang="th-TH" sz="1000" b="1" dirty="0" smtClean="0">
              <a:solidFill>
                <a:srgbClr val="002060"/>
              </a:solidFill>
            </a:endParaRPr>
          </a:p>
          <a:p>
            <a:pPr algn="l"/>
            <a:r>
              <a:rPr lang="th-TH" sz="3000" b="1" dirty="0" smtClean="0">
                <a:solidFill>
                  <a:srgbClr val="002060"/>
                </a:solidFill>
              </a:rPr>
              <a:t>   หรือค่าใช้จ่ายอื่น ๆ ที่ส่วนงาน/หน่วยงานชำระค่าบริการไปแล้ว แต่ผู้ขาย</a:t>
            </a:r>
          </a:p>
          <a:p>
            <a:pPr algn="l"/>
            <a:endParaRPr lang="th-TH" sz="1000" b="1" dirty="0">
              <a:solidFill>
                <a:srgbClr val="002060"/>
              </a:solidFill>
            </a:endParaRPr>
          </a:p>
          <a:p>
            <a:pPr algn="l"/>
            <a:r>
              <a:rPr lang="th-TH" sz="3000" b="1" dirty="0" smtClean="0">
                <a:solidFill>
                  <a:srgbClr val="002060"/>
                </a:solidFill>
              </a:rPr>
              <a:t>   ยังไม่ได้ให้บริการหรือให้บริการยังไม่ครบตามกำหนด เช่น ค่าประกันภัย</a:t>
            </a:r>
            <a:r>
              <a:rPr lang="th-TH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l"/>
            <a:endParaRPr lang="th-TH" sz="1000" b="1" dirty="0">
              <a:solidFill>
                <a:srgbClr val="002060"/>
              </a:solidFill>
            </a:endParaRPr>
          </a:p>
          <a:p>
            <a:pPr algn="l"/>
            <a:r>
              <a:rPr lang="th-TH" sz="3000" b="1" dirty="0" smtClean="0">
                <a:solidFill>
                  <a:srgbClr val="002060"/>
                </a:solidFill>
              </a:rPr>
              <a:t>   ค่าสมาชิกวารสาร ค่าลิขสิทธิ์การใช้โปรแกรม ค่าสมาชิกทางอิเล็กทรอนิคส์ </a:t>
            </a:r>
          </a:p>
          <a:p>
            <a:pPr algn="l"/>
            <a:endParaRPr lang="th-TH" sz="1100" b="1" dirty="0" smtClean="0">
              <a:solidFill>
                <a:srgbClr val="002060"/>
              </a:solidFill>
            </a:endParaRPr>
          </a:p>
          <a:p>
            <a:pPr algn="l"/>
            <a:r>
              <a:rPr lang="th-TH" sz="3000" b="1" dirty="0" smtClean="0">
                <a:solidFill>
                  <a:srgbClr val="002060"/>
                </a:solidFill>
              </a:rPr>
              <a:t>   เป็นต้น</a:t>
            </a:r>
            <a:endParaRPr lang="th-TH" sz="3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8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7998"/>
            <a:ext cx="8219256" cy="706090"/>
          </a:xfrm>
        </p:spPr>
        <p:txBody>
          <a:bodyPr>
            <a:normAutofit/>
          </a:bodyPr>
          <a:lstStyle/>
          <a:p>
            <a:pPr algn="l"/>
            <a:r>
              <a:rPr lang="th-TH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รายงานค่าใช้จ่ายจ่ายล่วงหน้า</a:t>
            </a:r>
            <a:endParaRPr lang="th-TH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t="17896" r="2000" b="8978"/>
          <a:stretch/>
        </p:blipFill>
        <p:spPr bwMode="auto">
          <a:xfrm>
            <a:off x="365760" y="1196752"/>
            <a:ext cx="8598728" cy="516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4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19256" cy="706090"/>
          </a:xfrm>
        </p:spPr>
        <p:txBody>
          <a:bodyPr>
            <a:normAutofit/>
          </a:bodyPr>
          <a:lstStyle/>
          <a:p>
            <a:pPr algn="l"/>
            <a:r>
              <a:rPr lang="th-TH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เอกสารประกอบการส่งรายงานค่าใช้จ่ายจ่ายล่วงหน้า</a:t>
            </a:r>
            <a:endParaRPr lang="th-TH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3244629865"/>
              </p:ext>
            </p:extLst>
          </p:nvPr>
        </p:nvGraphicFramePr>
        <p:xfrm>
          <a:off x="1645920" y="1397000"/>
          <a:ext cx="5280248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4808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  <p:graphicFrame>
        <p:nvGraphicFramePr>
          <p:cNvPr id="11" name="ไดอะแกรม 10"/>
          <p:cNvGraphicFramePr/>
          <p:nvPr>
            <p:extLst>
              <p:ext uri="{D42A27DB-BD31-4B8C-83A1-F6EECF244321}">
                <p14:modId xmlns:p14="http://schemas.microsoft.com/office/powerpoint/2010/main" val="3484558744"/>
              </p:ext>
            </p:extLst>
          </p:nvPr>
        </p:nvGraphicFramePr>
        <p:xfrm>
          <a:off x="1691680" y="908720"/>
          <a:ext cx="5472608" cy="56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2386608" cy="706090"/>
          </a:xfrm>
          <a:solidFill>
            <a:srgbClr val="FFFFFF"/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หัวข้อการเสวนา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140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51840" y="2204864"/>
            <a:ext cx="7562800" cy="2880320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0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รายได้รับล่วงหน้า</a:t>
            </a:r>
            <a:endParaRPr lang="th-TH" sz="10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154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9838"/>
            <a:ext cx="8219256" cy="706090"/>
          </a:xfrm>
        </p:spPr>
        <p:txBody>
          <a:bodyPr>
            <a:normAutofit/>
          </a:bodyPr>
          <a:lstStyle/>
          <a:p>
            <a:pPr algn="l"/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รายได้รับล่วงหน้า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7544" y="2418398"/>
            <a:ext cx="8174880" cy="3386866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th-TH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รายได้รับล่วงหน้า หมายถึง </a:t>
            </a:r>
            <a:r>
              <a:rPr lang="th-TH" sz="35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รายได้</a:t>
            </a:r>
            <a:r>
              <a:rPr lang="th-TH" sz="35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ที่ได้รับมาแล้วโดยที่</a:t>
            </a:r>
          </a:p>
          <a:p>
            <a:pPr algn="l"/>
            <a:endParaRPr lang="th-TH" sz="10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  <a:p>
            <a:pPr algn="l"/>
            <a:r>
              <a:rPr lang="th-TH" sz="35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 จำนวนเงินที่ได้รับมานั้น </a:t>
            </a:r>
            <a:r>
              <a:rPr lang="th-TH" sz="35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มีภาระ</a:t>
            </a:r>
            <a:r>
              <a:rPr lang="th-TH" sz="35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ผูกพันที่</a:t>
            </a:r>
            <a:r>
              <a:rPr lang="th-TH" sz="35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จะต้อง</a:t>
            </a:r>
            <a:r>
              <a:rPr lang="th-TH" sz="35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ให้บริการ</a:t>
            </a:r>
          </a:p>
          <a:p>
            <a:pPr algn="l"/>
            <a:endParaRPr lang="th-TH" sz="1000" b="1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  <a:p>
            <a:pPr algn="l"/>
            <a:r>
              <a:rPr lang="th-TH" sz="35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 หรือผลประโยชน์กับ</a:t>
            </a:r>
            <a:r>
              <a:rPr lang="th-TH" sz="35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บุคคล</a:t>
            </a:r>
            <a:r>
              <a:rPr lang="th-TH" sz="35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อื่นใน</a:t>
            </a:r>
            <a:r>
              <a:rPr lang="th-TH" sz="35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งวดบัญชี</a:t>
            </a:r>
            <a:r>
              <a:rPr lang="th-TH" sz="35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ถัดไป</a:t>
            </a:r>
            <a:endParaRPr lang="th-TH" sz="3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64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9838"/>
            <a:ext cx="8219256" cy="706090"/>
          </a:xfrm>
        </p:spPr>
        <p:txBody>
          <a:bodyPr>
            <a:normAutofit/>
          </a:bodyPr>
          <a:lstStyle/>
          <a:p>
            <a:pPr algn="l"/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รายได้รับล่วงหน้า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7544" y="2418398"/>
            <a:ext cx="8174880" cy="3386866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th-TH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รายได้รับล่วงหน้า คือ </a:t>
            </a:r>
            <a:r>
              <a:rPr lang="th-TH" sz="3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รายได้</a:t>
            </a:r>
            <a:r>
              <a:rPr lang="th-TH" sz="30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ที่ส่วนงาน/หน่วยงานได้รับชำระ</a:t>
            </a:r>
          </a:p>
          <a:p>
            <a:pPr algn="l"/>
            <a:endParaRPr lang="th-TH" sz="1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algn="l"/>
            <a:r>
              <a:rPr lang="th-TH" sz="30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   จากผู้ที่จะมาใช้บริการหรือมาใช้บริการแล้วเพียงบางส่วน ซึ่งส่วนงาน/</a:t>
            </a:r>
          </a:p>
          <a:p>
            <a:pPr algn="l"/>
            <a:endParaRPr lang="th-TH" sz="1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algn="l"/>
            <a:r>
              <a:rPr lang="th-TH" sz="30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   หน่วยงานจะต้องให้บริการต่อไปอีกในปีงบประมาณถัดไป เช่น ค่าหอพัก </a:t>
            </a:r>
          </a:p>
          <a:p>
            <a:pPr algn="l"/>
            <a:endParaRPr lang="th-TH" sz="10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  <a:p>
            <a:pPr algn="l"/>
            <a:r>
              <a:rPr lang="th-TH" sz="30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   ค่าเช่าห้องเรียน/ห้องประชุม ค่าเช่าอุปกรณ์ เป็นต้น</a:t>
            </a:r>
            <a:endParaRPr lang="th-TH" sz="3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7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60" y="836712"/>
            <a:ext cx="8219256" cy="706090"/>
          </a:xfrm>
        </p:spPr>
        <p:txBody>
          <a:bodyPr>
            <a:normAutofit/>
          </a:bodyPr>
          <a:lstStyle/>
          <a:p>
            <a:pPr algn="l"/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รายได้รับล่วงหน้า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467360" y="1484784"/>
            <a:ext cx="8229600" cy="2160240"/>
          </a:xfrm>
          <a:solidFill>
            <a:srgbClr val="FFCCC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th-TH" sz="1000" b="1" dirty="0" smtClean="0">
              <a:cs typeface="+mj-cs"/>
            </a:endParaRPr>
          </a:p>
          <a:p>
            <a:pPr marL="0" indent="0">
              <a:buNone/>
            </a:pPr>
            <a:r>
              <a:rPr lang="th-TH" sz="2800" b="1" dirty="0" smtClean="0">
                <a:cs typeface="+mj-cs"/>
              </a:rPr>
              <a:t>ณ 30 กันยายน 2560 ขอให้ส่วนงานส่งข้อมูลรายได้ที่ได้รับเงิน หรือรับชำระ</a:t>
            </a:r>
          </a:p>
          <a:p>
            <a:pPr marL="0" indent="0">
              <a:buNone/>
            </a:pPr>
            <a:r>
              <a:rPr lang="th-TH" sz="2800" b="1" dirty="0" smtClean="0">
                <a:cs typeface="+mj-cs"/>
              </a:rPr>
              <a:t>ในปีงบประมาณ 2560 แต่มีระยะเวลาการให้บริการระหว่างปีงบประมาณ 2560 </a:t>
            </a:r>
          </a:p>
          <a:p>
            <a:pPr marL="0" indent="0">
              <a:buNone/>
            </a:pPr>
            <a:r>
              <a:rPr lang="th-TH" sz="2800" b="1" dirty="0" smtClean="0">
                <a:cs typeface="+mj-cs"/>
              </a:rPr>
              <a:t>จนถึงปีงบประมาณ 2561 หรือระยะเวลาการให้บริการจะเกิดขึ้นในปีงบประมาณ 2561</a:t>
            </a:r>
            <a:endParaRPr lang="th-TH" sz="2800" b="1" dirty="0"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  <p:sp>
        <p:nvSpPr>
          <p:cNvPr id="10" name="ตัวแทนเนื้อหา 2"/>
          <p:cNvSpPr txBox="1">
            <a:spLocks/>
          </p:cNvSpPr>
          <p:nvPr/>
        </p:nvSpPr>
        <p:spPr>
          <a:xfrm>
            <a:off x="467360" y="3861048"/>
            <a:ext cx="8419596" cy="2520280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ค่า</a:t>
            </a:r>
            <a:r>
              <a:rPr lang="th-TH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เช่า</a:t>
            </a:r>
            <a:r>
              <a:rPr lang="th-TH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ห้องประชุม</a:t>
            </a:r>
          </a:p>
          <a:p>
            <a:pPr marL="0" indent="0" algn="ctr">
              <a:buNone/>
            </a:pPr>
            <a:r>
              <a:rPr lang="th-TH" sz="3000" b="1" dirty="0" smtClean="0">
                <a:cs typeface="+mj-cs"/>
              </a:rPr>
              <a:t>ส่วนงานรับชำระเงินค่าเช่าห้องประชุม วันที่ </a:t>
            </a:r>
            <a:r>
              <a:rPr lang="th-TH" sz="3000" b="1" dirty="0">
                <a:cs typeface="+mj-cs"/>
              </a:rPr>
              <a:t>1 กันยายน </a:t>
            </a:r>
            <a:r>
              <a:rPr lang="th-TH" sz="3000" b="1" dirty="0" smtClean="0">
                <a:cs typeface="+mj-cs"/>
              </a:rPr>
              <a:t>พ.ศ. 2560 </a:t>
            </a:r>
          </a:p>
          <a:p>
            <a:pPr marL="0" indent="0" algn="ctr">
              <a:buNone/>
            </a:pPr>
            <a:r>
              <a:rPr lang="th-TH" sz="3000" b="1" dirty="0" smtClean="0">
                <a:cs typeface="+mj-cs"/>
              </a:rPr>
              <a:t>แต่ผู้มารับบริการจะใช้ห้องประชุม วันที่ </a:t>
            </a:r>
            <a:r>
              <a:rPr lang="th-TH" sz="3000" b="1" dirty="0">
                <a:cs typeface="+mj-cs"/>
              </a:rPr>
              <a:t>15 ตุลาคม พ.ศ.</a:t>
            </a:r>
            <a:r>
              <a:rPr lang="th-TH" sz="3000" b="1" dirty="0" smtClean="0">
                <a:cs typeface="+mj-cs"/>
              </a:rPr>
              <a:t>2560 </a:t>
            </a:r>
          </a:p>
          <a:p>
            <a:pPr marL="0" indent="0" algn="ctr">
              <a:buNone/>
            </a:pPr>
            <a:r>
              <a:rPr lang="th-TH" sz="3000" b="1" dirty="0" smtClean="0">
                <a:cs typeface="+mj-cs"/>
              </a:rPr>
              <a:t>ดังนั้นส่วนงานจะต้อง</a:t>
            </a:r>
            <a:r>
              <a:rPr lang="th-TH" sz="3000" b="1" dirty="0">
                <a:cs typeface="+mj-cs"/>
              </a:rPr>
              <a:t>รับรู้</a:t>
            </a:r>
            <a:r>
              <a:rPr lang="th-TH" sz="3000" b="1" dirty="0" smtClean="0">
                <a:cs typeface="+mj-cs"/>
              </a:rPr>
              <a:t>เป็นรายได้</a:t>
            </a:r>
            <a:r>
              <a:rPr lang="th-TH" sz="3000" b="1" dirty="0">
                <a:cs typeface="+mj-cs"/>
              </a:rPr>
              <a:t>รับ</a:t>
            </a:r>
            <a:r>
              <a:rPr lang="th-TH" sz="3000" b="1" dirty="0" smtClean="0">
                <a:cs typeface="+mj-cs"/>
              </a:rPr>
              <a:t>ล่วงหน้าทั้งจำนวน</a:t>
            </a:r>
            <a:endParaRPr lang="th-TH" sz="30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1319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232" y="480224"/>
            <a:ext cx="8219256" cy="706090"/>
          </a:xfrm>
        </p:spPr>
        <p:txBody>
          <a:bodyPr>
            <a:normAutofit/>
          </a:bodyPr>
          <a:lstStyle/>
          <a:p>
            <a:pPr algn="l"/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รายได้รับล่วงหน้า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  <p:sp>
        <p:nvSpPr>
          <p:cNvPr id="9" name="ตัวแทนเนื้อหา 2"/>
          <p:cNvSpPr txBox="1">
            <a:spLocks/>
          </p:cNvSpPr>
          <p:nvPr/>
        </p:nvSpPr>
        <p:spPr>
          <a:xfrm>
            <a:off x="467360" y="1643400"/>
            <a:ext cx="8229600" cy="4320480"/>
          </a:xfrm>
          <a:prstGeom prst="rect">
            <a:avLst/>
          </a:prstGeom>
          <a:solidFill>
            <a:srgbClr val="FF99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h-TH" sz="1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marL="0" indent="0">
              <a:buNone/>
            </a:pPr>
            <a:r>
              <a:rPr lang="th-TH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ค่าเช่าห้องเรียน</a:t>
            </a:r>
            <a:endParaRPr lang="th-T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marL="0" indent="0">
              <a:buNone/>
            </a:pPr>
            <a:r>
              <a:rPr lang="th-TH" sz="3000" b="1" dirty="0" smtClean="0">
                <a:cs typeface="+mj-cs"/>
              </a:rPr>
              <a:t>   ส่วนงานรับชำระเงินค่าเช่าห้องเรียนระหว่าง วันที่ </a:t>
            </a:r>
            <a:r>
              <a:rPr lang="th-TH" sz="3000" b="1" dirty="0">
                <a:cs typeface="+mj-cs"/>
              </a:rPr>
              <a:t>1 </a:t>
            </a:r>
            <a:r>
              <a:rPr lang="th-TH" sz="3000" b="1" dirty="0" smtClean="0">
                <a:cs typeface="+mj-cs"/>
              </a:rPr>
              <a:t>สิงหาคม </a:t>
            </a:r>
            <a:r>
              <a:rPr lang="th-TH" sz="3000" b="1" dirty="0">
                <a:cs typeface="+mj-cs"/>
              </a:rPr>
              <a:t>พ.ศ. </a:t>
            </a:r>
            <a:r>
              <a:rPr lang="th-TH" sz="3000" b="1" dirty="0" smtClean="0">
                <a:cs typeface="+mj-cs"/>
              </a:rPr>
              <a:t>2560 </a:t>
            </a:r>
          </a:p>
          <a:p>
            <a:pPr marL="0" indent="0">
              <a:buNone/>
            </a:pPr>
            <a:r>
              <a:rPr lang="th-TH" sz="3000" b="1" dirty="0" smtClean="0">
                <a:cs typeface="+mj-cs"/>
              </a:rPr>
              <a:t>   ถึง 31 ธันวาคม พ.ศ. 2560 ส่วนงานจะต้องให้บริการเช่าห้องเรียนตามกำหนด</a:t>
            </a:r>
          </a:p>
          <a:p>
            <a:pPr marL="0" indent="0">
              <a:buNone/>
            </a:pPr>
            <a:r>
              <a:rPr lang="th-TH" sz="3000" b="1" dirty="0" smtClean="0">
                <a:cs typeface="+mj-cs"/>
              </a:rPr>
              <a:t>   ระยะเวลาที่รับชำระเงิน ส่วนงานจะต้องรับรู้รายได้ตั้งแต่วันที่ 1 สิงหาคม </a:t>
            </a:r>
          </a:p>
          <a:p>
            <a:pPr marL="0" indent="0">
              <a:buNone/>
            </a:pPr>
            <a:r>
              <a:rPr lang="th-TH" sz="3000" b="1" dirty="0" smtClean="0">
                <a:cs typeface="+mj-cs"/>
              </a:rPr>
              <a:t>   ถึง 30 กันยายน 2560 เป็นรายได้ของ</a:t>
            </a:r>
            <a:r>
              <a:rPr lang="th-TH" sz="3000" b="1" dirty="0">
                <a:cs typeface="+mj-cs"/>
              </a:rPr>
              <a:t>ปีงบประมาณ </a:t>
            </a:r>
            <a:r>
              <a:rPr lang="th-TH" sz="3000" b="1" dirty="0" smtClean="0">
                <a:cs typeface="+mj-cs"/>
              </a:rPr>
              <a:t>2560 </a:t>
            </a:r>
          </a:p>
          <a:p>
            <a:pPr marL="0" indent="0">
              <a:buNone/>
            </a:pPr>
            <a:r>
              <a:rPr lang="th-TH" sz="3000" b="1" dirty="0" smtClean="0">
                <a:cs typeface="+mj-cs"/>
              </a:rPr>
              <a:t>   และส่วนที่เหลือตั้งแต่วันที่ 1 ตุลาคม ถึง 31 ธันวาคม 2560 รับรู้</a:t>
            </a:r>
            <a:r>
              <a:rPr lang="th-TH" sz="3000" b="1" dirty="0">
                <a:cs typeface="+mj-cs"/>
              </a:rPr>
              <a:t>เป็น</a:t>
            </a:r>
            <a:r>
              <a:rPr lang="th-TH" sz="3000" b="1" dirty="0" smtClean="0">
                <a:cs typeface="+mj-cs"/>
              </a:rPr>
              <a:t>รายได้</a:t>
            </a:r>
          </a:p>
          <a:p>
            <a:pPr marL="0" indent="0">
              <a:buNone/>
            </a:pPr>
            <a:r>
              <a:rPr lang="th-TH" sz="3000" b="1" dirty="0" smtClean="0">
                <a:cs typeface="+mj-cs"/>
              </a:rPr>
              <a:t>   รับล่วงหน้า</a:t>
            </a:r>
            <a:endParaRPr lang="th-TH" sz="30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8472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7998"/>
            <a:ext cx="8219256" cy="706090"/>
          </a:xfrm>
        </p:spPr>
        <p:txBody>
          <a:bodyPr>
            <a:normAutofit/>
          </a:bodyPr>
          <a:lstStyle/>
          <a:p>
            <a:pPr algn="l"/>
            <a:r>
              <a:rPr lang="th-TH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รายงานรายได้รับล่วงหน้า</a:t>
            </a:r>
            <a:endParaRPr lang="th-TH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14341370"/>
              </p:ext>
            </p:extLst>
          </p:nvPr>
        </p:nvGraphicFramePr>
        <p:xfrm>
          <a:off x="251520" y="1268752"/>
          <a:ext cx="8579112" cy="5400611"/>
        </p:xfrm>
        <a:graphic>
          <a:graphicData uri="http://schemas.openxmlformats.org/drawingml/2006/table">
            <a:tbl>
              <a:tblPr/>
              <a:tblGrid>
                <a:gridCol w="489911"/>
                <a:gridCol w="2711591"/>
                <a:gridCol w="2426762"/>
                <a:gridCol w="1013997"/>
                <a:gridCol w="1936851"/>
              </a:tblGrid>
              <a:tr h="31768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รายการ รายได้รับล่วงหน้า ประจำปีงบประมาณ 2560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7683"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แหล่งเงิน            :  ………………………………………………………………………………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683"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ส่วนงาน/หน่วยงาน :  ………………………………………………………………………………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683"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แผนงาน/งาน       :  ………………………………………………………………………………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683"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กองทุน              :  ………………………………………………………………………………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68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8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ลำดับ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รายการ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ชื่อบัญชี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จำนวนเงิน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ระยะเวลาที่รับชำระเงิน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9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51840" y="2204864"/>
            <a:ext cx="7562800" cy="2880320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0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รายได้ค้างรับ</a:t>
            </a:r>
            <a:endParaRPr lang="th-TH" sz="10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549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9838"/>
            <a:ext cx="8219256" cy="706090"/>
          </a:xfrm>
        </p:spPr>
        <p:txBody>
          <a:bodyPr>
            <a:normAutofit/>
          </a:bodyPr>
          <a:lstStyle/>
          <a:p>
            <a:pPr algn="l"/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รายได้ค้างรับ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7544" y="2418398"/>
            <a:ext cx="8174880" cy="3386866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th-TH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รายได้ค้างรับ หมายถึง </a:t>
            </a:r>
            <a:r>
              <a:rPr lang="th-TH" sz="3500" b="1" dirty="0" smtClean="0">
                <a:solidFill>
                  <a:srgbClr val="002060"/>
                </a:solidFill>
              </a:rPr>
              <a:t>ค่า</a:t>
            </a:r>
            <a:r>
              <a:rPr lang="th-TH" sz="35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บริการ</a:t>
            </a:r>
            <a:r>
              <a:rPr lang="th-TH" sz="35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หรือ</a:t>
            </a:r>
            <a:r>
              <a:rPr lang="th-TH" sz="35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ผลประโยชน์จากการขายสินค้</a:t>
            </a:r>
            <a:r>
              <a:rPr lang="th-TH" sz="30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า</a:t>
            </a:r>
            <a:r>
              <a:rPr lang="th-TH" sz="35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หรือให้บริการไป</a:t>
            </a:r>
            <a:r>
              <a:rPr lang="th-TH" sz="35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แล้ว </a:t>
            </a:r>
            <a:r>
              <a:rPr lang="th-TH" sz="35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แต่ยัง</a:t>
            </a:r>
            <a:r>
              <a:rPr lang="th-TH" sz="35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มิได้รับ</a:t>
            </a:r>
            <a:r>
              <a:rPr lang="th-TH" sz="35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เงินหรือรับผลประโยชน์จากผู้ได้รับบริการและยัง</a:t>
            </a:r>
            <a:r>
              <a:rPr lang="th-TH" sz="35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มิได้</a:t>
            </a:r>
            <a:r>
              <a:rPr lang="th-TH" sz="35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บันทึกบัญ</a:t>
            </a:r>
            <a:r>
              <a:rPr lang="th-TH" sz="3500" b="1" dirty="0" smtClean="0">
                <a:solidFill>
                  <a:srgbClr val="002060"/>
                </a:solidFill>
              </a:rPr>
              <a:t>ชี</a:t>
            </a:r>
            <a:endParaRPr lang="th-TH" sz="3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68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9838"/>
            <a:ext cx="8219256" cy="706090"/>
          </a:xfrm>
        </p:spPr>
        <p:txBody>
          <a:bodyPr>
            <a:normAutofit/>
          </a:bodyPr>
          <a:lstStyle/>
          <a:p>
            <a:pPr algn="l"/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รายได้ค้างรับ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7544" y="2418398"/>
            <a:ext cx="8174880" cy="3386866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th-TH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รายได้ค้างรับ คือ </a:t>
            </a:r>
            <a:r>
              <a:rPr lang="th-TH" sz="3500" b="1" dirty="0" smtClean="0">
                <a:solidFill>
                  <a:srgbClr val="002060"/>
                </a:solidFill>
              </a:rPr>
              <a:t>ค่าบริการที่ส่วนงาน/หน่วยงานให้บริการ</a:t>
            </a:r>
          </a:p>
          <a:p>
            <a:pPr algn="l"/>
            <a:endParaRPr lang="th-TH" sz="1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th-TH" sz="3500" b="1" dirty="0" smtClean="0">
                <a:solidFill>
                  <a:srgbClr val="002060"/>
                </a:solidFill>
              </a:rPr>
              <a:t> ไปเรียบร้อยแล้ว แต่ยังไม่ได้รับชำระค่าบริการจากผู้ได้รับบริการ</a:t>
            </a:r>
          </a:p>
          <a:p>
            <a:pPr algn="l"/>
            <a:endParaRPr lang="th-TH" sz="1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th-TH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3500" b="1" dirty="0" smtClean="0">
                <a:solidFill>
                  <a:srgbClr val="002060"/>
                </a:solidFill>
              </a:rPr>
              <a:t>ซึ่งผู้รับบริการจะชำระค่าบริการในปีงบประมาณถัดไป</a:t>
            </a:r>
            <a:endParaRPr lang="th-TH" sz="3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88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80" y="917992"/>
            <a:ext cx="8219256" cy="706090"/>
          </a:xfrm>
        </p:spPr>
        <p:txBody>
          <a:bodyPr>
            <a:normAutofit/>
          </a:bodyPr>
          <a:lstStyle/>
          <a:p>
            <a:pPr algn="l"/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รายได้ค้างรับ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413216" y="2060848"/>
            <a:ext cx="8229600" cy="3168352"/>
          </a:xfrm>
          <a:solidFill>
            <a:srgbClr val="FFFFFF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sz="1000" b="1" dirty="0" smtClean="0">
                <a:cs typeface="+mj-cs"/>
              </a:rPr>
              <a:t>	</a:t>
            </a:r>
          </a:p>
          <a:p>
            <a:pPr marL="0" indent="0">
              <a:buNone/>
            </a:pPr>
            <a:r>
              <a:rPr lang="th-TH" b="1" dirty="0">
                <a:cs typeface="+mj-cs"/>
              </a:rPr>
              <a:t>	</a:t>
            </a:r>
            <a:r>
              <a:rPr lang="th-TH" sz="3000" b="1" dirty="0" smtClean="0">
                <a:cs typeface="+mj-cs"/>
              </a:rPr>
              <a:t>ณ 30 กันยายน 2560 ขอให้ส่วนงานส่ง</a:t>
            </a:r>
            <a:r>
              <a:rPr lang="th-TH" sz="3000" b="1" dirty="0">
                <a:cs typeface="+mj-cs"/>
              </a:rPr>
              <a:t>ข้อมูลรายได้ที่</a:t>
            </a:r>
            <a:r>
              <a:rPr lang="th-TH" sz="3000" b="1" dirty="0" smtClean="0">
                <a:cs typeface="+mj-cs"/>
              </a:rPr>
              <a:t>เกิดขึ้น</a:t>
            </a:r>
          </a:p>
          <a:p>
            <a:pPr marL="0" indent="0">
              <a:buNone/>
            </a:pPr>
            <a:r>
              <a:rPr lang="th-TH" sz="3000" b="1" dirty="0" smtClean="0">
                <a:cs typeface="+mj-cs"/>
              </a:rPr>
              <a:t>   ใน</a:t>
            </a:r>
            <a:r>
              <a:rPr lang="th-TH" sz="3000" b="1" dirty="0">
                <a:cs typeface="+mj-cs"/>
              </a:rPr>
              <a:t>ปีงบประมาณ </a:t>
            </a:r>
            <a:r>
              <a:rPr lang="th-TH" sz="3000" b="1" dirty="0" smtClean="0">
                <a:cs typeface="+mj-cs"/>
              </a:rPr>
              <a:t>2560 </a:t>
            </a:r>
            <a:r>
              <a:rPr lang="th-TH" sz="3000" b="1" dirty="0">
                <a:cs typeface="+mj-cs"/>
              </a:rPr>
              <a:t>แต่ยังไม่ได้บันทึกรับ</a:t>
            </a:r>
            <a:r>
              <a:rPr lang="th-TH" sz="3000" b="1" dirty="0" smtClean="0">
                <a:cs typeface="+mj-cs"/>
              </a:rPr>
              <a:t>เงิน (</a:t>
            </a:r>
            <a:r>
              <a:rPr lang="en-US" sz="3000" b="1" dirty="0">
                <a:cs typeface="+mj-cs"/>
              </a:rPr>
              <a:t>RV</a:t>
            </a:r>
            <a:r>
              <a:rPr lang="th-TH" sz="3000" b="1" dirty="0">
                <a:cs typeface="+mj-cs"/>
              </a:rPr>
              <a:t>) ในระบบบัญชีสาม</a:t>
            </a:r>
            <a:r>
              <a:rPr lang="th-TH" sz="3000" b="1" dirty="0" smtClean="0">
                <a:cs typeface="+mj-cs"/>
              </a:rPr>
              <a:t>มิติ</a:t>
            </a:r>
          </a:p>
          <a:p>
            <a:pPr marL="0" indent="0">
              <a:buNone/>
            </a:pPr>
            <a:r>
              <a:rPr lang="th-TH" sz="3000" b="1" dirty="0" smtClean="0">
                <a:cs typeface="+mj-cs"/>
              </a:rPr>
              <a:t>   ภายใน</a:t>
            </a:r>
            <a:r>
              <a:rPr lang="th-TH" sz="3000" b="1" dirty="0">
                <a:cs typeface="+mj-cs"/>
              </a:rPr>
              <a:t>ปีงบประมาณ </a:t>
            </a:r>
            <a:r>
              <a:rPr lang="th-TH" sz="3000" b="1" dirty="0" smtClean="0">
                <a:cs typeface="+mj-cs"/>
              </a:rPr>
              <a:t>2560 เช่น </a:t>
            </a:r>
            <a:r>
              <a:rPr lang="th-TH" sz="3000" b="1" dirty="0">
                <a:cs typeface="+mj-cs"/>
              </a:rPr>
              <a:t>รายได้ค่าดูแลผู้สูงอายุ </a:t>
            </a:r>
            <a:r>
              <a:rPr lang="th-TH" sz="3000" b="1" dirty="0" smtClean="0">
                <a:cs typeface="+mj-cs"/>
              </a:rPr>
              <a:t>ซึ่ง</a:t>
            </a:r>
            <a:r>
              <a:rPr lang="th-TH" sz="3000" b="1" dirty="0">
                <a:cs typeface="+mj-cs"/>
              </a:rPr>
              <a:t>ได้ให้บริการ</a:t>
            </a:r>
            <a:r>
              <a:rPr lang="th-TH" sz="3000" b="1" dirty="0" smtClean="0">
                <a:cs typeface="+mj-cs"/>
              </a:rPr>
              <a:t>ดูแล</a:t>
            </a:r>
          </a:p>
          <a:p>
            <a:pPr marL="0" indent="0">
              <a:buNone/>
            </a:pPr>
            <a:r>
              <a:rPr lang="th-TH" sz="3000" b="1" dirty="0" smtClean="0">
                <a:cs typeface="+mj-cs"/>
              </a:rPr>
              <a:t>   ผู้สูงอายุ</a:t>
            </a:r>
            <a:r>
              <a:rPr lang="th-TH" sz="3000" b="1" dirty="0">
                <a:cs typeface="+mj-cs"/>
              </a:rPr>
              <a:t>แล้วตั้งแต่เดือนสิงหาคม </a:t>
            </a:r>
            <a:r>
              <a:rPr lang="th-TH" sz="3000" b="1" dirty="0" smtClean="0">
                <a:cs typeface="+mj-cs"/>
              </a:rPr>
              <a:t>2560 </a:t>
            </a:r>
            <a:r>
              <a:rPr lang="th-TH" sz="3000" b="1" dirty="0">
                <a:cs typeface="+mj-cs"/>
              </a:rPr>
              <a:t>- กันยายน </a:t>
            </a:r>
            <a:r>
              <a:rPr lang="th-TH" sz="3000" b="1" dirty="0" smtClean="0">
                <a:cs typeface="+mj-cs"/>
              </a:rPr>
              <a:t>2560  </a:t>
            </a:r>
            <a:r>
              <a:rPr lang="th-TH" sz="3000" b="1" dirty="0">
                <a:cs typeface="+mj-cs"/>
              </a:rPr>
              <a:t>แต่ยังไม่ได้รับ</a:t>
            </a:r>
            <a:r>
              <a:rPr lang="th-TH" sz="3000" b="1" dirty="0" smtClean="0">
                <a:cs typeface="+mj-cs"/>
              </a:rPr>
              <a:t>เงิน</a:t>
            </a:r>
          </a:p>
          <a:p>
            <a:pPr marL="0" indent="0">
              <a:buNone/>
            </a:pPr>
            <a:r>
              <a:rPr lang="th-TH" sz="3000" b="1" dirty="0" smtClean="0">
                <a:cs typeface="+mj-cs"/>
              </a:rPr>
              <a:t>   ใน</a:t>
            </a:r>
            <a:r>
              <a:rPr lang="th-TH" sz="3000" b="1" dirty="0">
                <a:cs typeface="+mj-cs"/>
              </a:rPr>
              <a:t>ปีงบประมาณ </a:t>
            </a:r>
            <a:r>
              <a:rPr lang="th-TH" sz="3000" b="1" dirty="0" smtClean="0">
                <a:cs typeface="+mj-cs"/>
              </a:rPr>
              <a:t>2560 เป็นต้น</a:t>
            </a:r>
            <a:endParaRPr lang="th-TH" sz="3000" b="1" dirty="0"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2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  <p:graphicFrame>
        <p:nvGraphicFramePr>
          <p:cNvPr id="11" name="ไดอะแกรม 10"/>
          <p:cNvGraphicFramePr/>
          <p:nvPr>
            <p:extLst>
              <p:ext uri="{D42A27DB-BD31-4B8C-83A1-F6EECF244321}">
                <p14:modId xmlns:p14="http://schemas.microsoft.com/office/powerpoint/2010/main" val="3999065615"/>
              </p:ext>
            </p:extLst>
          </p:nvPr>
        </p:nvGraphicFramePr>
        <p:xfrm>
          <a:off x="1691680" y="908720"/>
          <a:ext cx="5472608" cy="56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2386608" cy="706090"/>
          </a:xfrm>
          <a:solidFill>
            <a:srgbClr val="FFFFFF"/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หัวข้อการเสวนา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995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7998"/>
            <a:ext cx="8219256" cy="706090"/>
          </a:xfrm>
        </p:spPr>
        <p:txBody>
          <a:bodyPr>
            <a:normAutofit/>
          </a:bodyPr>
          <a:lstStyle/>
          <a:p>
            <a:pPr algn="l"/>
            <a:r>
              <a:rPr lang="th-TH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รายงานรายได้ค้างรับ</a:t>
            </a:r>
            <a:endParaRPr lang="th-TH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32397422"/>
              </p:ext>
            </p:extLst>
          </p:nvPr>
        </p:nvGraphicFramePr>
        <p:xfrm>
          <a:off x="457199" y="1194083"/>
          <a:ext cx="8177729" cy="5475276"/>
        </p:xfrm>
        <a:graphic>
          <a:graphicData uri="http://schemas.openxmlformats.org/drawingml/2006/table">
            <a:tbl>
              <a:tblPr/>
              <a:tblGrid>
                <a:gridCol w="522500"/>
                <a:gridCol w="3365870"/>
                <a:gridCol w="2977033"/>
                <a:gridCol w="1312326"/>
              </a:tblGrid>
              <a:tr h="30418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รายการ รายได้ค้างรับ ประจำปีงบประมาณ 2560</a:t>
                      </a:r>
                    </a:p>
                  </a:txBody>
                  <a:tcPr marL="9313" marR="9313" marT="9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182"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แหล่งเงิน            :  ………………………………………………………………………………</a:t>
                      </a:r>
                    </a:p>
                  </a:txBody>
                  <a:tcPr marL="9313" marR="9313" marT="9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313" marR="9313" marT="9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182"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ส่วนงาน/หน่วยงาน :  ………………………………………………………………………………</a:t>
                      </a:r>
                    </a:p>
                  </a:txBody>
                  <a:tcPr marL="9313" marR="9313" marT="9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313" marR="9313" marT="9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182"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แผนงาน/งาน       :  ………………………………………………………………………………</a:t>
                      </a:r>
                    </a:p>
                  </a:txBody>
                  <a:tcPr marL="9313" marR="9313" marT="9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313" marR="9313" marT="9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182"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กองทุน              :  ………………………………………………………………………………</a:t>
                      </a:r>
                    </a:p>
                  </a:txBody>
                  <a:tcPr marL="9313" marR="9313" marT="9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313" marR="9313" marT="9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18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313" marR="9313" marT="9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313" marR="9313" marT="9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313" marR="9313" marT="9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313" marR="9313" marT="9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18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ลำดับ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รายการ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ชื่อบัญชี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จำนวนเงิน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7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278"/>
            <a:ext cx="8219256" cy="706090"/>
          </a:xfrm>
        </p:spPr>
        <p:txBody>
          <a:bodyPr>
            <a:normAutofit/>
          </a:bodyPr>
          <a:lstStyle/>
          <a:p>
            <a:pPr algn="l"/>
            <a:r>
              <a:rPr lang="th-TH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ส่วนงาน/หน่วยงานที่มีค่าหอพักนิสิต/นักเรียน</a:t>
            </a:r>
            <a:endParaRPr lang="th-TH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  <p:graphicFrame>
        <p:nvGraphicFramePr>
          <p:cNvPr id="7" name="ไดอะแกรม 6"/>
          <p:cNvGraphicFramePr/>
          <p:nvPr>
            <p:extLst>
              <p:ext uri="{D42A27DB-BD31-4B8C-83A1-F6EECF244321}">
                <p14:modId xmlns:p14="http://schemas.microsoft.com/office/powerpoint/2010/main" val="2324233824"/>
              </p:ext>
            </p:extLst>
          </p:nvPr>
        </p:nvGraphicFramePr>
        <p:xfrm>
          <a:off x="2627784" y="1556792"/>
          <a:ext cx="396044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9518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278"/>
            <a:ext cx="8219256" cy="706090"/>
          </a:xfrm>
        </p:spPr>
        <p:txBody>
          <a:bodyPr>
            <a:normAutofit/>
          </a:bodyPr>
          <a:lstStyle/>
          <a:p>
            <a:pPr algn="l"/>
            <a:r>
              <a:rPr lang="th-TH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ระยะเวลาการบันทึกบัญชีรับรู้รายได้ค่าหอพักนิสิต/นักเรียน</a:t>
            </a:r>
            <a:endParaRPr lang="th-TH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ตัวแทนเนื้อหา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01602118"/>
              </p:ext>
            </p:extLst>
          </p:nvPr>
        </p:nvGraphicFramePr>
        <p:xfrm>
          <a:off x="701040" y="1484458"/>
          <a:ext cx="7715200" cy="410478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602964"/>
                <a:gridCol w="2079788"/>
                <a:gridCol w="4032448"/>
              </a:tblGrid>
              <a:tr h="1026196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 smtClean="0">
                          <a:effectLst/>
                          <a:cs typeface="+mj-cs"/>
                        </a:rPr>
                        <a:t>ภาคการศึกษา</a:t>
                      </a:r>
                    </a:p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+mj-cs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 smtClean="0">
                          <a:effectLst/>
                          <a:cs typeface="+mj-cs"/>
                        </a:rPr>
                        <a:t>ระยะเวลา</a:t>
                      </a:r>
                    </a:p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+mj-cs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 smtClean="0">
                          <a:effectLst/>
                          <a:cs typeface="+mj-cs"/>
                        </a:rPr>
                        <a:t>เดือนที่จะรับรู้</a:t>
                      </a:r>
                      <a:r>
                        <a:rPr lang="th-TH" sz="2800" b="1" u="none" strike="noStrike" dirty="0">
                          <a:effectLst/>
                          <a:cs typeface="+mj-cs"/>
                        </a:rPr>
                        <a:t>เป็นรายได้ค่า</a:t>
                      </a:r>
                      <a:r>
                        <a:rPr lang="th-TH" sz="2800" b="1" u="none" strike="noStrike" dirty="0" smtClean="0">
                          <a:effectLst/>
                          <a:cs typeface="+mj-cs"/>
                        </a:rPr>
                        <a:t>หอพัก</a:t>
                      </a:r>
                    </a:p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+mj-cs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1026196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 smtClean="0">
                          <a:effectLst/>
                          <a:cs typeface="+mj-cs"/>
                        </a:rPr>
                        <a:t>ภาคเรียนที่ 1</a:t>
                      </a:r>
                    </a:p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+mj-cs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cs typeface="+mj-cs"/>
                        </a:rPr>
                        <a:t>สิงหาคม-</a:t>
                      </a:r>
                      <a:r>
                        <a:rPr lang="th-TH" sz="2800" b="1" u="none" strike="noStrike" dirty="0" smtClean="0">
                          <a:effectLst/>
                          <a:cs typeface="+mj-cs"/>
                        </a:rPr>
                        <a:t>ธันวาคม</a:t>
                      </a:r>
                    </a:p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+mj-cs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cs typeface="+mj-cs"/>
                        </a:rPr>
                        <a:t>กันยายน ร้อยละ 40 / ตุลาคม ร้อยละ </a:t>
                      </a:r>
                      <a:r>
                        <a:rPr lang="th-TH" sz="2800" b="1" u="none" strike="noStrike" dirty="0" smtClean="0">
                          <a:effectLst/>
                          <a:cs typeface="+mj-cs"/>
                        </a:rPr>
                        <a:t>60</a:t>
                      </a:r>
                    </a:p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+mj-cs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1026196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 smtClean="0">
                          <a:effectLst/>
                          <a:cs typeface="+mj-cs"/>
                        </a:rPr>
                        <a:t>ภาคเรียนที่ 2</a:t>
                      </a:r>
                    </a:p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+mj-cs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cs typeface="+mj-cs"/>
                        </a:rPr>
                        <a:t>มกราคม-</a:t>
                      </a:r>
                      <a:r>
                        <a:rPr lang="th-TH" sz="2800" b="1" u="none" strike="noStrike" dirty="0" smtClean="0">
                          <a:effectLst/>
                          <a:cs typeface="+mj-cs"/>
                        </a:rPr>
                        <a:t>พฤษภาคม</a:t>
                      </a:r>
                    </a:p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+mj-cs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 smtClean="0">
                          <a:effectLst/>
                          <a:cs typeface="+mj-cs"/>
                        </a:rPr>
                        <a:t>มกราคม</a:t>
                      </a:r>
                    </a:p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+mj-cs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1026196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 smtClean="0">
                          <a:effectLst/>
                          <a:cs typeface="+mj-cs"/>
                        </a:rPr>
                        <a:t>ภาคฤดูร้อน</a:t>
                      </a:r>
                    </a:p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+mj-cs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cs typeface="+mj-cs"/>
                        </a:rPr>
                        <a:t>มิถุนายน-</a:t>
                      </a:r>
                      <a:r>
                        <a:rPr lang="th-TH" sz="2800" b="1" u="none" strike="noStrike" dirty="0" smtClean="0">
                          <a:effectLst/>
                          <a:cs typeface="+mj-cs"/>
                        </a:rPr>
                        <a:t>กรกฎาคม</a:t>
                      </a:r>
                    </a:p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+mj-cs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 smtClean="0">
                          <a:effectLst/>
                          <a:cs typeface="+mj-cs"/>
                        </a:rPr>
                        <a:t>มิถุนายน</a:t>
                      </a:r>
                    </a:p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+mj-cs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2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278"/>
            <a:ext cx="8219256" cy="706090"/>
          </a:xfrm>
        </p:spPr>
        <p:txBody>
          <a:bodyPr>
            <a:normAutofit/>
          </a:bodyPr>
          <a:lstStyle/>
          <a:p>
            <a:pPr algn="l"/>
            <a:r>
              <a:rPr lang="th-TH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การบันทึกบัญชีรับรู้รายได้ค่าหอพักนิสิต/นักเรียน</a:t>
            </a:r>
            <a:endParaRPr lang="th-TH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457200" y="1417638"/>
            <a:ext cx="8229600" cy="5251722"/>
          </a:xfrm>
          <a:solidFill>
            <a:srgbClr val="FFFFFF"/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th-TH" sz="108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ภาคเรียนที่ </a:t>
            </a:r>
            <a:r>
              <a:rPr lang="th-TH" sz="108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sz="10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5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</a:p>
          <a:p>
            <a:pPr marL="0" indent="0">
              <a:buNone/>
            </a:pPr>
            <a:r>
              <a:rPr lang="th-TH" sz="92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sz="92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 รับ</a:t>
            </a:r>
            <a:r>
              <a:rPr lang="th-TH" sz="92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เงินก่อนเปิดภาคเรียน </a:t>
            </a:r>
            <a:r>
              <a:rPr lang="th-TH" sz="92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ตั้งแต่วันแรก </a:t>
            </a:r>
            <a:r>
              <a:rPr lang="th-TH" sz="92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</a:p>
          <a:p>
            <a:pPr marL="0" indent="0">
              <a:buNone/>
            </a:pPr>
            <a:r>
              <a:rPr lang="en-US" sz="92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Dr.</a:t>
            </a:r>
            <a:r>
              <a:rPr lang="th-TH" sz="92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เงินสด	</a:t>
            </a:r>
            <a:r>
              <a:rPr lang="en-US" sz="92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XX</a:t>
            </a:r>
            <a:endParaRPr lang="th-TH" sz="9200" dirty="0" smtClean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92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92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Cr.</a:t>
            </a:r>
            <a:r>
              <a:rPr lang="th-TH" sz="9200" b="1" i="1" u="sng" dirty="0">
                <a:solidFill>
                  <a:schemeClr val="accent3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รายได้ค่าหอพักรับล่วงหน้า</a:t>
            </a:r>
            <a:r>
              <a:rPr lang="th-TH" sz="92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</a:t>
            </a:r>
            <a:r>
              <a:rPr lang="en-US" sz="92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XX</a:t>
            </a:r>
            <a:r>
              <a:rPr lang="th-TH" sz="92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</a:p>
          <a:p>
            <a:pPr marL="0" indent="0">
              <a:buNone/>
            </a:pPr>
            <a:r>
              <a:rPr lang="th-TH" sz="92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*</a:t>
            </a:r>
            <a:r>
              <a:rPr lang="th-TH" sz="92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*เจ้าหน้าที่การเงินของส่วน</a:t>
            </a:r>
            <a:r>
              <a:rPr lang="th-TH" sz="92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งานบันทึก</a:t>
            </a:r>
            <a:r>
              <a:rPr lang="en-US" sz="92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RV</a:t>
            </a:r>
            <a:r>
              <a:rPr lang="th-TH" sz="92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โดย</a:t>
            </a:r>
            <a:r>
              <a:rPr lang="th-TH" sz="92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บันทึกบัญชีเป็น </a:t>
            </a:r>
            <a:r>
              <a:rPr lang="th-TH" sz="9200" b="1" i="1" u="sng" dirty="0">
                <a:solidFill>
                  <a:schemeClr val="accent3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รายได้ค่าหอพักรับล่วงหน้า</a:t>
            </a:r>
          </a:p>
          <a:p>
            <a:pPr marL="0" indent="0">
              <a:buNone/>
            </a:pPr>
            <a:r>
              <a:rPr lang="th-TH" sz="92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</a:p>
          <a:p>
            <a:pPr marL="0" indent="0">
              <a:buNone/>
            </a:pPr>
            <a:r>
              <a:rPr lang="th-TH" sz="9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 ณ วัน</a:t>
            </a:r>
            <a:r>
              <a:rPr lang="th-TH" sz="9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เปิดภาคเรียน เดือนสิงหาคม รับรู้รายได้ค่าหอพักรับล่วงหน้า ไปเป็นรายได้  </a:t>
            </a:r>
          </a:p>
          <a:p>
            <a:pPr marL="0" indent="0">
              <a:buNone/>
            </a:pPr>
            <a:r>
              <a:rPr lang="en-US" sz="9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Dr.</a:t>
            </a:r>
            <a:r>
              <a:rPr lang="th-TH" sz="92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รายได้ค่าหอพักรับล่วงหน้า     </a:t>
            </a:r>
            <a:r>
              <a:rPr lang="en-US" sz="9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XX</a:t>
            </a:r>
            <a:r>
              <a:rPr lang="th-TH" sz="9200" dirty="0"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</a:p>
          <a:p>
            <a:pPr marL="0" indent="0">
              <a:buNone/>
            </a:pPr>
            <a:r>
              <a:rPr lang="th-TH" sz="92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9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Cr.</a:t>
            </a:r>
            <a:r>
              <a:rPr lang="th-TH" sz="92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รายได้ค่า</a:t>
            </a:r>
            <a:r>
              <a:rPr lang="th-TH" sz="9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หอพักนิสิต/นักเรียน     </a:t>
            </a:r>
            <a:r>
              <a:rPr lang="en-US" sz="9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XX</a:t>
            </a:r>
            <a:endParaRPr lang="th-TH" sz="9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9200" dirty="0"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1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278"/>
            <a:ext cx="8219256" cy="706090"/>
          </a:xfrm>
        </p:spPr>
        <p:txBody>
          <a:bodyPr>
            <a:normAutofit/>
          </a:bodyPr>
          <a:lstStyle/>
          <a:p>
            <a:pPr algn="l"/>
            <a:r>
              <a:rPr lang="th-TH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การบันทึกบัญชีรับรู้รายได้ค่าหอพักนิสิต/นักเรียน</a:t>
            </a:r>
            <a:endParaRPr lang="th-TH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457200" y="1417638"/>
            <a:ext cx="8229600" cy="5251722"/>
          </a:xfrm>
          <a:solidFill>
            <a:srgbClr val="FFFFF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7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ภาคเรียนที่ </a:t>
            </a:r>
            <a:r>
              <a:rPr lang="th-TH" sz="27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sz="43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5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63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</a:p>
          <a:p>
            <a:pPr marL="0" indent="0">
              <a:buNone/>
            </a:pPr>
            <a:r>
              <a:rPr lang="th-TH" sz="23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 รับเงิน หลังจากเปิดภาคเรียน สิงหาคม - 30 กันยายน</a:t>
            </a:r>
            <a:r>
              <a:rPr lang="th-TH" sz="23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</a:p>
          <a:p>
            <a:pPr marL="0" indent="0">
              <a:buNone/>
            </a:pPr>
            <a:r>
              <a:rPr lang="en-US" sz="23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Dr.</a:t>
            </a:r>
            <a:r>
              <a:rPr lang="th-TH" sz="23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เงินสด	</a:t>
            </a:r>
            <a:r>
              <a:rPr lang="en-US" sz="23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XX</a:t>
            </a:r>
          </a:p>
          <a:p>
            <a:pPr marL="0" indent="0">
              <a:buNone/>
            </a:pPr>
            <a:r>
              <a:rPr lang="en-US" sz="23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Cr.</a:t>
            </a:r>
            <a:r>
              <a:rPr lang="th-TH" sz="2300" b="1" i="1" u="sng" dirty="0" smtClean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รายได้ค่าหอพักนิสิต/นักเรียน</a:t>
            </a:r>
            <a:r>
              <a:rPr lang="th-TH" sz="2300" dirty="0" smtClean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300" dirty="0" smtClean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en-US" sz="23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XX</a:t>
            </a:r>
            <a:r>
              <a:rPr lang="en-US" sz="23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sz="23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23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**เจ้าหน้าที่การเงินของส่วนงานบันทึก</a:t>
            </a:r>
            <a:r>
              <a:rPr lang="en-US" sz="23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RV</a:t>
            </a:r>
            <a:r>
              <a:rPr lang="th-TH" sz="23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โดยบันทึกบัญชีเป็น </a:t>
            </a:r>
            <a:r>
              <a:rPr lang="th-TH" sz="2300" b="1" i="1" u="sng" dirty="0" smtClean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รายได้ค่าหอพักนิสิต/นักเรียน</a:t>
            </a:r>
          </a:p>
          <a:p>
            <a:pPr marL="0" indent="0">
              <a:buNone/>
            </a:pPr>
            <a:endParaRPr lang="th-TH" sz="3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endParaRPr lang="th-TH" sz="35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8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278"/>
            <a:ext cx="8219256" cy="706090"/>
          </a:xfrm>
        </p:spPr>
        <p:txBody>
          <a:bodyPr>
            <a:normAutofit/>
          </a:bodyPr>
          <a:lstStyle/>
          <a:p>
            <a:pPr algn="l"/>
            <a:r>
              <a:rPr lang="th-TH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การบันทึกบัญชีรับรู้รายได้ค่าหอพักนิสิต/นักเรียน</a:t>
            </a:r>
            <a:endParaRPr lang="th-TH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457200" y="1417638"/>
            <a:ext cx="8229600" cy="5251722"/>
          </a:xfrm>
          <a:solidFill>
            <a:srgbClr val="FFFFFF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ภาคเรียนที่ 1</a:t>
            </a:r>
            <a:r>
              <a:rPr lang="th-TH" sz="5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</a:p>
          <a:p>
            <a:pPr marL="0" indent="0">
              <a:buNone/>
            </a:pPr>
            <a:r>
              <a:rPr lang="th-TH" sz="27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4</a:t>
            </a:r>
            <a:r>
              <a:rPr lang="th-TH" sz="27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. ณ วันที่ 30 กันยายน </a:t>
            </a:r>
            <a:r>
              <a:rPr lang="th-TH" sz="27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ตั้งบัญชีรายได้ค่าหอพักรับล่วงหน้าร้อยละ 60 </a:t>
            </a:r>
          </a:p>
          <a:p>
            <a:pPr marL="0" indent="0">
              <a:buNone/>
            </a:pPr>
            <a:r>
              <a:rPr lang="th-TH" sz="27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และรับรู้เป็นรายได้ ร้อยละ 40</a:t>
            </a:r>
          </a:p>
          <a:p>
            <a:pPr marL="0" lvl="0" indent="0">
              <a:buNone/>
            </a:pPr>
            <a:r>
              <a:rPr lang="th-TH" sz="2000" b="1" u="sng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** โดยส่วนงานจะต้องส่ง</a:t>
            </a:r>
            <a:r>
              <a:rPr lang="th-TH" sz="2000" b="1" u="sng" dirty="0" smtClean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รายงานสรุปรายได้</a:t>
            </a:r>
            <a:r>
              <a:rPr lang="th-TH" sz="2000" b="1" u="sng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ค่า</a:t>
            </a:r>
            <a:r>
              <a:rPr lang="th-TH" sz="2000" b="1" u="sng" dirty="0" smtClean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หอพักภาคเรียนที่ 1 </a:t>
            </a:r>
            <a:r>
              <a:rPr lang="th-TH" sz="2000" b="1" u="sng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มายัง</a:t>
            </a:r>
            <a:r>
              <a:rPr lang="th-TH" sz="2000" b="1" u="sng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กองคลังฯ เพื่อให้กองคลังฯปรับปรุงบัญชี*</a:t>
            </a:r>
            <a:r>
              <a:rPr lang="th-TH" sz="2000" b="1" u="sng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*</a:t>
            </a:r>
            <a:endParaRPr lang="th-TH" sz="20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sz="27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Dr.</a:t>
            </a:r>
            <a:r>
              <a:rPr lang="th-TH" sz="27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รายได้ค่า</a:t>
            </a:r>
            <a:r>
              <a:rPr lang="th-TH" sz="27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หอพักนิสิต/นักเรียน </a:t>
            </a:r>
            <a:r>
              <a:rPr lang="en-US" sz="27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XX</a:t>
            </a:r>
            <a:endParaRPr lang="th-TH" sz="27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27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27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Cr.</a:t>
            </a:r>
            <a:r>
              <a:rPr lang="th-TH" sz="27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รายได้ค่าหอพักรับล่วงหน้า </a:t>
            </a:r>
            <a:r>
              <a:rPr lang="en-US" sz="27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XX</a:t>
            </a:r>
            <a:endParaRPr lang="th-TH" sz="35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27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5. ณ วันที่ 1 ตุลาคม รับรู้รายได้ค่าหอพัก ร้อยละ </a:t>
            </a:r>
            <a:r>
              <a:rPr lang="th-TH" sz="27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60</a:t>
            </a:r>
            <a:endParaRPr lang="th-TH" sz="27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sz="27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Dr.</a:t>
            </a:r>
            <a:r>
              <a:rPr lang="th-TH" sz="27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รายได้ค่าหอพักรับ</a:t>
            </a:r>
            <a:r>
              <a:rPr lang="th-TH" sz="27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ล่วงหน้า (</a:t>
            </a:r>
            <a:r>
              <a:rPr lang="th-TH" sz="27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ร้อยละ </a:t>
            </a:r>
            <a:r>
              <a:rPr lang="th-TH" sz="27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60) </a:t>
            </a:r>
            <a:r>
              <a:rPr lang="en-US" sz="27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XX </a:t>
            </a:r>
            <a:endParaRPr lang="th-TH" sz="27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27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27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Cr.</a:t>
            </a:r>
            <a:r>
              <a:rPr lang="th-TH" sz="27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รายได้ค่า</a:t>
            </a:r>
            <a:r>
              <a:rPr lang="th-TH" sz="27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หอพักนิสิต/นักเรียน (</a:t>
            </a:r>
            <a:r>
              <a:rPr lang="th-TH" sz="27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ร้อยละ 60) </a:t>
            </a:r>
            <a:r>
              <a:rPr lang="en-US" sz="27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XX</a:t>
            </a:r>
            <a:endParaRPr lang="th-TH" sz="35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endParaRPr lang="th-TH" sz="35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278"/>
            <a:ext cx="8219256" cy="706090"/>
          </a:xfrm>
        </p:spPr>
        <p:txBody>
          <a:bodyPr>
            <a:normAutofit/>
          </a:bodyPr>
          <a:lstStyle/>
          <a:p>
            <a:pPr algn="l"/>
            <a:r>
              <a:rPr lang="th-TH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การบันทึกบัญชีรับรู้รายได้ค่าหอพักนิสิต/นักเรียน</a:t>
            </a:r>
            <a:endParaRPr lang="th-TH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457200" y="1417638"/>
            <a:ext cx="8229600" cy="5107706"/>
          </a:xfrm>
          <a:solidFill>
            <a:srgbClr val="FFFFFF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h-TH" sz="30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ภาคเรียนที่</a:t>
            </a:r>
            <a:r>
              <a:rPr lang="en-US" sz="30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2</a:t>
            </a:r>
            <a:r>
              <a:rPr lang="th-TH" sz="3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5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</a:p>
          <a:p>
            <a:pPr marL="0" indent="0">
              <a:buNone/>
            </a:pPr>
            <a:r>
              <a:rPr lang="th-TH" sz="27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sz="27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 รับ</a:t>
            </a:r>
            <a:r>
              <a:rPr lang="th-TH" sz="27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เงินก่อนเปิดภาคเรียน</a:t>
            </a:r>
            <a:endParaRPr lang="th-TH" sz="27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sz="27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Dr.</a:t>
            </a:r>
            <a:r>
              <a:rPr lang="th-TH" sz="27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เงินสด	</a:t>
            </a:r>
            <a:r>
              <a:rPr lang="en-US" sz="27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XX</a:t>
            </a:r>
            <a:r>
              <a:rPr lang="th-TH" sz="27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 </a:t>
            </a:r>
            <a:endParaRPr lang="en-US" sz="2700" dirty="0" smtClean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sz="27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Cr.</a:t>
            </a:r>
            <a:r>
              <a:rPr lang="th-TH" sz="2700" b="1" i="1" u="sng" dirty="0">
                <a:solidFill>
                  <a:schemeClr val="accent3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รายได้ค่าหอพักรับล่วงหน้า</a:t>
            </a:r>
            <a:r>
              <a:rPr lang="th-TH" sz="27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</a:t>
            </a:r>
            <a:r>
              <a:rPr lang="en-US" sz="27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XX</a:t>
            </a:r>
            <a:r>
              <a:rPr lang="th-TH" sz="27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</a:p>
          <a:p>
            <a:pPr marL="0" indent="0">
              <a:buNone/>
            </a:pPr>
            <a:r>
              <a:rPr lang="th-TH" sz="27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**เจ้าหน้าที่การเงินของส่วน</a:t>
            </a:r>
            <a:r>
              <a:rPr lang="th-TH" sz="27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งานบันทึก</a:t>
            </a:r>
            <a:r>
              <a:rPr lang="en-US" sz="27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RV</a:t>
            </a:r>
            <a:r>
              <a:rPr lang="th-TH" sz="27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โดย</a:t>
            </a:r>
            <a:r>
              <a:rPr lang="th-TH" sz="27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บันทึกบัญชีเป็น </a:t>
            </a:r>
            <a:r>
              <a:rPr lang="th-TH" sz="2700" b="1" i="1" u="sng" dirty="0">
                <a:solidFill>
                  <a:schemeClr val="accent3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รายได้ค่าหอพักรับล่วงหน้า</a:t>
            </a:r>
          </a:p>
          <a:p>
            <a:pPr marL="0" indent="0">
              <a:buNone/>
            </a:pPr>
            <a:r>
              <a:rPr lang="th-TH" sz="27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</a:p>
          <a:p>
            <a:pPr marL="0" indent="0">
              <a:buNone/>
            </a:pPr>
            <a:r>
              <a:rPr lang="th-TH" sz="27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 ณ วัน</a:t>
            </a:r>
            <a:r>
              <a:rPr lang="th-TH" sz="27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เปิดภาคเรียน เดือนมกราคม รับรู้รายได้ค่าหอพักรับล่วงหน้า ไปเป็นรายได้</a:t>
            </a:r>
          </a:p>
          <a:p>
            <a:pPr marL="0" indent="0">
              <a:buNone/>
            </a:pPr>
            <a:r>
              <a:rPr lang="en-US" sz="27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Dr.</a:t>
            </a:r>
            <a:r>
              <a:rPr lang="th-TH" sz="27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รายได้ค่าหอพักรับล่วงหน้า     </a:t>
            </a:r>
            <a:r>
              <a:rPr lang="en-US" sz="27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XX</a:t>
            </a:r>
            <a:r>
              <a:rPr lang="th-TH" sz="2700" dirty="0"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</a:p>
          <a:p>
            <a:pPr marL="0" indent="0">
              <a:buNone/>
            </a:pPr>
            <a:r>
              <a:rPr lang="th-TH" sz="27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27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Cr.</a:t>
            </a:r>
            <a:r>
              <a:rPr lang="th-TH" sz="27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รายได้ค่า</a:t>
            </a:r>
            <a:r>
              <a:rPr lang="th-TH" sz="27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หอพักนิสิต/นักเรียน     </a:t>
            </a:r>
            <a:r>
              <a:rPr lang="en-US" sz="27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XX</a:t>
            </a:r>
            <a:r>
              <a:rPr lang="th-TH" sz="27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</a:p>
          <a:p>
            <a:pPr marL="0" indent="0">
              <a:buNone/>
            </a:pPr>
            <a:r>
              <a:rPr lang="th-TH" sz="2700" dirty="0"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th-TH" sz="30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</a:p>
          <a:p>
            <a:pPr marL="0" indent="0">
              <a:buNone/>
            </a:pPr>
            <a:endParaRPr lang="th-TH" sz="35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0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278"/>
            <a:ext cx="8219256" cy="706090"/>
          </a:xfrm>
        </p:spPr>
        <p:txBody>
          <a:bodyPr>
            <a:normAutofit/>
          </a:bodyPr>
          <a:lstStyle/>
          <a:p>
            <a:pPr algn="l"/>
            <a:r>
              <a:rPr lang="th-TH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การบันทึกบัญชีรับรู้รายได้ค่าหอพักนิสิต/นักเรียน</a:t>
            </a:r>
            <a:endParaRPr lang="th-TH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457200" y="1417638"/>
            <a:ext cx="8229600" cy="5107706"/>
          </a:xfrm>
          <a:solidFill>
            <a:srgbClr val="FFFFF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6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ภาคเรียนที่</a:t>
            </a:r>
            <a:r>
              <a:rPr lang="en-US" sz="26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2</a:t>
            </a:r>
            <a:r>
              <a:rPr lang="th-TH" sz="3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5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700" dirty="0"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</a:p>
          <a:p>
            <a:pPr marL="0" indent="0">
              <a:buNone/>
            </a:pPr>
            <a:r>
              <a:rPr lang="th-TH" sz="23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 รับเงิน หลังจาก</a:t>
            </a:r>
            <a:r>
              <a:rPr lang="th-TH" sz="23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เปิดภาคเรียนไปแล้ว</a:t>
            </a:r>
            <a:endParaRPr lang="th-TH" sz="23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sz="23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Dr.</a:t>
            </a:r>
            <a:r>
              <a:rPr lang="th-TH" sz="23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เงินสด	</a:t>
            </a:r>
            <a:r>
              <a:rPr lang="en-US" sz="23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XX </a:t>
            </a:r>
            <a:r>
              <a:rPr lang="th-TH" sz="23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3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                 </a:t>
            </a:r>
          </a:p>
          <a:p>
            <a:pPr marL="0" indent="0">
              <a:buNone/>
            </a:pPr>
            <a:r>
              <a:rPr lang="en-US" sz="23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Cr.</a:t>
            </a:r>
            <a:r>
              <a:rPr lang="th-TH" sz="2300" b="1" i="1" u="sng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รายได้ค่า</a:t>
            </a:r>
            <a:r>
              <a:rPr lang="th-TH" sz="2300" b="1" i="1" u="sng" dirty="0" smtClean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หอพักนิสิต/นักเรียน</a:t>
            </a:r>
            <a:r>
              <a:rPr lang="th-TH" sz="2300" dirty="0" smtClean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300" dirty="0" smtClean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en-US" sz="23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XX</a:t>
            </a:r>
            <a:r>
              <a:rPr lang="en-US" sz="23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3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</a:p>
          <a:p>
            <a:pPr marL="0" indent="0">
              <a:buNone/>
            </a:pPr>
            <a:r>
              <a:rPr lang="th-TH" sz="23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**เจ้าหน้าที่การเงินของส่วน</a:t>
            </a:r>
            <a:r>
              <a:rPr lang="th-TH" sz="23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งานบันทึก</a:t>
            </a:r>
            <a:r>
              <a:rPr lang="en-US" sz="23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RV</a:t>
            </a:r>
            <a:r>
              <a:rPr lang="th-TH" sz="23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โดย</a:t>
            </a:r>
            <a:r>
              <a:rPr lang="th-TH" sz="23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บันทึกบัญชีเป็น </a:t>
            </a:r>
            <a:r>
              <a:rPr lang="th-TH" sz="2300" b="1" i="1" u="sng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รายได้ค่า</a:t>
            </a:r>
            <a:r>
              <a:rPr lang="th-TH" sz="2300" b="1" i="1" u="sng" dirty="0" smtClean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หอพักนิสิต/นักเรียน</a:t>
            </a:r>
            <a:endParaRPr lang="th-TH" sz="2300" b="1" i="1" u="sng" dirty="0">
              <a:solidFill>
                <a:schemeClr val="accent5">
                  <a:lumMod val="5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30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</a:p>
          <a:p>
            <a:pPr marL="0" indent="0">
              <a:buNone/>
            </a:pPr>
            <a:endParaRPr lang="th-TH" sz="35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278"/>
            <a:ext cx="8219256" cy="706090"/>
          </a:xfrm>
        </p:spPr>
        <p:txBody>
          <a:bodyPr>
            <a:normAutofit/>
          </a:bodyPr>
          <a:lstStyle/>
          <a:p>
            <a:pPr algn="l"/>
            <a:r>
              <a:rPr lang="th-TH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การบันทึกบัญชีรับรู้รายได้ค่าหอพักนิสิต/นักเรียน</a:t>
            </a:r>
            <a:endParaRPr lang="th-TH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457200" y="1417638"/>
            <a:ext cx="8229600" cy="5107706"/>
          </a:xfrm>
          <a:solidFill>
            <a:srgbClr val="FFFFFF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sz="28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ภาคฤดูร้อน</a:t>
            </a:r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5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</a:p>
          <a:p>
            <a:pPr marL="0" indent="0">
              <a:buNone/>
            </a:pPr>
            <a:r>
              <a:rPr lang="th-TH" sz="25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sz="25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 รับ</a:t>
            </a:r>
            <a:r>
              <a:rPr lang="th-TH" sz="25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เงินก่อนเปิดภาคเรียน</a:t>
            </a:r>
            <a:endParaRPr lang="th-TH" sz="25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sz="25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Dr.</a:t>
            </a:r>
            <a:r>
              <a:rPr lang="th-TH" sz="25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เงินสด	</a:t>
            </a:r>
            <a:r>
              <a:rPr lang="en-US" sz="25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XX</a:t>
            </a:r>
            <a:r>
              <a:rPr lang="th-TH" sz="25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5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</a:p>
          <a:p>
            <a:pPr marL="0" indent="0">
              <a:buNone/>
            </a:pPr>
            <a:r>
              <a:rPr lang="th-TH" sz="25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25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25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Cr.</a:t>
            </a:r>
            <a:r>
              <a:rPr lang="th-TH" sz="2500" b="1" i="1" u="sng" dirty="0">
                <a:solidFill>
                  <a:schemeClr val="accent3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รายได้ค่าหอพักรับล่วงหน้า</a:t>
            </a:r>
            <a:r>
              <a:rPr lang="th-TH" sz="25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</a:t>
            </a:r>
            <a:r>
              <a:rPr lang="en-US" sz="25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XX</a:t>
            </a:r>
            <a:r>
              <a:rPr lang="th-TH" sz="25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</a:p>
          <a:p>
            <a:pPr marL="0" indent="0">
              <a:buNone/>
            </a:pPr>
            <a:r>
              <a:rPr lang="th-TH" sz="25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**เจ้าหน้าที่การเงินของส่วน</a:t>
            </a:r>
            <a:r>
              <a:rPr lang="th-TH" sz="25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งานบันทึก</a:t>
            </a:r>
            <a:r>
              <a:rPr lang="en-US" sz="25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RV</a:t>
            </a:r>
            <a:r>
              <a:rPr lang="th-TH" sz="25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โดย</a:t>
            </a:r>
            <a:r>
              <a:rPr lang="th-TH" sz="25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บันทึกบัญชีเป็น </a:t>
            </a:r>
            <a:r>
              <a:rPr lang="th-TH" sz="2500" b="1" i="1" u="sng" dirty="0">
                <a:solidFill>
                  <a:schemeClr val="accent3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รายได้ค่าหอพักรับล่วงหน้า</a:t>
            </a:r>
          </a:p>
          <a:p>
            <a:pPr marL="0" indent="0">
              <a:buNone/>
            </a:pPr>
            <a:endParaRPr lang="th-TH" sz="25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2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 ณ วัน</a:t>
            </a:r>
            <a:r>
              <a:rPr lang="th-TH" sz="25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เปิดภาคเรียน เดือนมิถุนายน รับรู้รายได้ค่าหอพักรับล่วงหน้า ไปเป็นรายได้</a:t>
            </a:r>
          </a:p>
          <a:p>
            <a:pPr marL="0" indent="0">
              <a:buNone/>
            </a:pPr>
            <a:r>
              <a:rPr lang="en-US" sz="25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Dr.</a:t>
            </a:r>
            <a:r>
              <a:rPr lang="th-TH" sz="25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รายได้ค่าหอพักรับล่วงหน้า     </a:t>
            </a:r>
            <a:r>
              <a:rPr lang="en-US" sz="25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XX</a:t>
            </a:r>
            <a:r>
              <a:rPr lang="th-TH" sz="2500" dirty="0"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</a:p>
          <a:p>
            <a:pPr marL="0" indent="0">
              <a:buNone/>
            </a:pPr>
            <a:r>
              <a:rPr lang="th-TH" sz="25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25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Cr.</a:t>
            </a:r>
            <a:r>
              <a:rPr lang="th-TH" sz="25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รายได้ค่า</a:t>
            </a:r>
            <a:r>
              <a:rPr lang="th-TH" sz="25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หอพักนิสิต/นักเรียน     </a:t>
            </a:r>
            <a:r>
              <a:rPr lang="en-US" sz="25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XX</a:t>
            </a:r>
            <a:r>
              <a:rPr lang="th-TH" sz="25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endParaRPr lang="th-TH" sz="25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endParaRPr lang="th-TH" sz="25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endParaRPr lang="th-TH" sz="25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4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278"/>
            <a:ext cx="8219256" cy="706090"/>
          </a:xfrm>
        </p:spPr>
        <p:txBody>
          <a:bodyPr>
            <a:normAutofit/>
          </a:bodyPr>
          <a:lstStyle/>
          <a:p>
            <a:pPr algn="l"/>
            <a:r>
              <a:rPr lang="th-TH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การบันทึกบัญชีรับรู้รายได้ค่าหอพักนิสิต/นักเรียน</a:t>
            </a:r>
            <a:endParaRPr lang="th-TH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457200" y="1417638"/>
            <a:ext cx="8229600" cy="5107706"/>
          </a:xfrm>
          <a:solidFill>
            <a:srgbClr val="FFFFF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6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ภาคฤดูร้อน</a:t>
            </a:r>
            <a:r>
              <a:rPr lang="th-TH" sz="2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5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</a:p>
          <a:p>
            <a:pPr marL="0" indent="0">
              <a:buNone/>
            </a:pPr>
            <a:r>
              <a:rPr lang="th-TH" sz="23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r>
              <a:rPr lang="th-TH" sz="23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 รับเงิน หลังจาก</a:t>
            </a:r>
            <a:r>
              <a:rPr lang="th-TH" sz="23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เปิดภาคเรียนไปแล้ว</a:t>
            </a:r>
            <a:r>
              <a:rPr lang="th-TH" sz="23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</a:p>
          <a:p>
            <a:pPr marL="0" indent="0">
              <a:buNone/>
            </a:pPr>
            <a:r>
              <a:rPr lang="en-US" sz="23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Dr.</a:t>
            </a:r>
            <a:r>
              <a:rPr lang="th-TH" sz="23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เงินสด	</a:t>
            </a:r>
            <a:r>
              <a:rPr lang="en-US" sz="23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XX </a:t>
            </a:r>
            <a:r>
              <a:rPr lang="th-TH" sz="23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3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                 </a:t>
            </a:r>
          </a:p>
          <a:p>
            <a:pPr marL="0" indent="0">
              <a:buNone/>
            </a:pPr>
            <a:r>
              <a:rPr lang="th-TH" sz="23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23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23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Cr.</a:t>
            </a:r>
            <a:r>
              <a:rPr lang="th-TH" sz="2300" b="1" i="1" u="sng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รายได้ค่า</a:t>
            </a:r>
            <a:r>
              <a:rPr lang="th-TH" sz="2300" b="1" i="1" u="sng" dirty="0" smtClean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หอพักนิสิต/นักเรียน</a:t>
            </a:r>
            <a:r>
              <a:rPr lang="th-TH" sz="2300" dirty="0" smtClean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300" dirty="0" smtClean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en-US" sz="23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XX</a:t>
            </a:r>
            <a:r>
              <a:rPr lang="en-US" sz="23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3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</a:p>
          <a:p>
            <a:pPr marL="0" indent="0">
              <a:buNone/>
            </a:pPr>
            <a:r>
              <a:rPr lang="th-TH" sz="23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**เจ้าหน้าที่การเงินของส่วน</a:t>
            </a:r>
            <a:r>
              <a:rPr lang="th-TH" sz="23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งานบันทึก</a:t>
            </a:r>
            <a:r>
              <a:rPr lang="en-US" sz="23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RV</a:t>
            </a:r>
            <a:r>
              <a:rPr lang="th-TH" sz="23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โดย</a:t>
            </a:r>
            <a:r>
              <a:rPr lang="th-TH" sz="23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บันทึกบัญชีเป็น </a:t>
            </a:r>
            <a:r>
              <a:rPr lang="th-TH" sz="2300" b="1" i="1" u="sng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รายได้ค่า</a:t>
            </a:r>
            <a:r>
              <a:rPr lang="th-TH" sz="2300" b="1" i="1" u="sng" dirty="0" smtClean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หอพักนิสิต/นักเรียน</a:t>
            </a:r>
            <a:endParaRPr lang="th-TH" sz="23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endParaRPr lang="th-TH" sz="23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9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51840" y="2204864"/>
            <a:ext cx="7562800" cy="2880320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ค่าใช้จ่ายค้างจ่าย</a:t>
            </a:r>
            <a:endParaRPr lang="th-TH" sz="1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80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278"/>
            <a:ext cx="8219256" cy="706090"/>
          </a:xfrm>
        </p:spPr>
        <p:txBody>
          <a:bodyPr>
            <a:normAutofit/>
          </a:bodyPr>
          <a:lstStyle/>
          <a:p>
            <a:pPr algn="l"/>
            <a:r>
              <a:rPr lang="th-TH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สรุปเรื่องรายได้ค่าหอพักนิสิต/นักเรียน</a:t>
            </a:r>
            <a:endParaRPr lang="th-TH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251520" y="1268760"/>
            <a:ext cx="8635436" cy="5040560"/>
          </a:xfrm>
          <a:solidFill>
            <a:srgbClr val="FFFFF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th-TH" b="1" dirty="0" smtClean="0">
              <a:cs typeface="+mj-cs"/>
            </a:endParaRPr>
          </a:p>
          <a:p>
            <a:pPr marL="0" indent="0">
              <a:buNone/>
            </a:pPr>
            <a:r>
              <a:rPr lang="th-TH" sz="2300" b="1" dirty="0" smtClean="0">
                <a:cs typeface="+mj-cs"/>
              </a:rPr>
              <a:t>1.การเงินของส่วนงานจะบันทึกรับเงิน  (</a:t>
            </a:r>
            <a:r>
              <a:rPr lang="en-US" sz="2300" b="1" dirty="0" smtClean="0">
                <a:cs typeface="+mj-cs"/>
              </a:rPr>
              <a:t>RV</a:t>
            </a:r>
            <a:r>
              <a:rPr lang="th-TH" sz="2300" b="1" dirty="0" smtClean="0">
                <a:cs typeface="+mj-cs"/>
              </a:rPr>
              <a:t>)  ค่าหอพักนักเรียน/นิสิต โดย</a:t>
            </a:r>
          </a:p>
          <a:p>
            <a:pPr marL="0" indent="0">
              <a:buNone/>
            </a:pPr>
            <a:r>
              <a:rPr lang="th-TH" sz="2300" b="1" dirty="0">
                <a:cs typeface="+mj-cs"/>
              </a:rPr>
              <a:t>	</a:t>
            </a:r>
            <a:r>
              <a:rPr lang="th-TH" sz="2300" b="1" dirty="0" smtClean="0">
                <a:cs typeface="+mj-cs"/>
              </a:rPr>
              <a:t>1.1 ถ้ารับเงินก่อนที่นิสิตจะเข้าหอพัก หรือ ก่อนเปิดภาคเรียนในภาคเรียนนั้น ๆ</a:t>
            </a:r>
          </a:p>
          <a:p>
            <a:pPr marL="0" indent="0">
              <a:buNone/>
            </a:pPr>
            <a:r>
              <a:rPr lang="th-TH" sz="2300" b="1" dirty="0" smtClean="0">
                <a:cs typeface="+mj-cs"/>
              </a:rPr>
              <a:t>   ให้เลือกผังบัญชี </a:t>
            </a:r>
            <a:r>
              <a:rPr lang="th-TH" sz="2300" b="1" u="sng" dirty="0" smtClean="0">
                <a:solidFill>
                  <a:schemeClr val="accent3">
                    <a:lumMod val="50000"/>
                  </a:schemeClr>
                </a:solidFill>
                <a:cs typeface="+mj-cs"/>
              </a:rPr>
              <a:t>รายได้ค่าหอพักรับล่วงหน้า</a:t>
            </a:r>
          </a:p>
          <a:p>
            <a:pPr marL="0" indent="0">
              <a:buNone/>
            </a:pPr>
            <a:r>
              <a:rPr lang="th-TH" sz="2300" b="1" dirty="0">
                <a:cs typeface="+mj-cs"/>
              </a:rPr>
              <a:t>	</a:t>
            </a:r>
            <a:r>
              <a:rPr lang="th-TH" sz="2300" b="1" dirty="0" smtClean="0">
                <a:cs typeface="+mj-cs"/>
              </a:rPr>
              <a:t>1.2 แต่ถ้ารับเงินในวันที่นิสิตเข้าหอพัก หรือ หลังจากเปิดภาคเรียนในภาคเรียนนั้น ๆ</a:t>
            </a:r>
          </a:p>
          <a:p>
            <a:pPr marL="0" indent="0">
              <a:buNone/>
            </a:pPr>
            <a:r>
              <a:rPr lang="th-TH" sz="2300" b="1" dirty="0" smtClean="0">
                <a:cs typeface="+mj-cs"/>
              </a:rPr>
              <a:t>   ไปแล้วให้เลือกผังบัญชี </a:t>
            </a:r>
            <a:r>
              <a:rPr lang="th-TH" sz="2300" b="1" u="sng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รายได้ค่าหอพักนิสิต/นักเรียน</a:t>
            </a:r>
          </a:p>
          <a:p>
            <a:pPr marL="0" indent="0">
              <a:buNone/>
            </a:pPr>
            <a:endParaRPr lang="th-TH" sz="1300" b="1" u="sng" dirty="0" smtClean="0">
              <a:solidFill>
                <a:schemeClr val="accent5">
                  <a:lumMod val="75000"/>
                </a:schemeClr>
              </a:solidFill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9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278"/>
            <a:ext cx="8219256" cy="706090"/>
          </a:xfrm>
        </p:spPr>
        <p:txBody>
          <a:bodyPr>
            <a:normAutofit/>
          </a:bodyPr>
          <a:lstStyle/>
          <a:p>
            <a:pPr algn="l"/>
            <a:r>
              <a:rPr lang="th-TH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สรุปเรื่องรายได้ค่าหอพักนิสิต/นักเรียน</a:t>
            </a:r>
            <a:endParaRPr lang="th-TH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251520" y="1268760"/>
            <a:ext cx="8635436" cy="5040560"/>
          </a:xfrm>
          <a:solidFill>
            <a:srgbClr val="FFFFF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th-TH" sz="1300" b="1" u="sng" dirty="0" smtClean="0">
              <a:solidFill>
                <a:schemeClr val="accent5">
                  <a:lumMod val="75000"/>
                </a:schemeClr>
              </a:solidFill>
              <a:cs typeface="+mj-cs"/>
            </a:endParaRPr>
          </a:p>
          <a:p>
            <a:pPr marL="0" indent="0">
              <a:buNone/>
            </a:pPr>
            <a:r>
              <a:rPr lang="th-TH" sz="2300" b="1" dirty="0">
                <a:cs typeface="+mj-cs"/>
              </a:rPr>
              <a:t>2</a:t>
            </a:r>
            <a:r>
              <a:rPr lang="th-TH" sz="2300" b="1" dirty="0" smtClean="0">
                <a:cs typeface="+mj-cs"/>
              </a:rPr>
              <a:t>. ณ วันที่ 30 กันยายน ส่วนงานจะต้องส่ง</a:t>
            </a:r>
            <a:r>
              <a:rPr lang="th-TH" sz="2300" b="1" u="sng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รายงานรายได้ค่าหอพักนิสิต/นักเรียน </a:t>
            </a:r>
          </a:p>
          <a:p>
            <a:pPr marL="0" indent="0">
              <a:buNone/>
            </a:pPr>
            <a:r>
              <a:rPr lang="th-TH" sz="2300" b="1" dirty="0">
                <a:solidFill>
                  <a:schemeClr val="accent5">
                    <a:lumMod val="75000"/>
                  </a:schemeClr>
                </a:solidFill>
                <a:cs typeface="+mj-cs"/>
              </a:rPr>
              <a:t> </a:t>
            </a:r>
            <a:r>
              <a:rPr lang="th-TH" sz="2300" b="1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   </a:t>
            </a:r>
            <a:r>
              <a:rPr lang="th-TH" sz="2300" b="1" u="sng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ของภาคเรียนที่ 1</a:t>
            </a:r>
            <a:r>
              <a:rPr lang="th-TH" sz="2300" b="1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 </a:t>
            </a:r>
            <a:r>
              <a:rPr lang="th-TH" sz="2300" b="1" dirty="0" smtClean="0">
                <a:cs typeface="+mj-cs"/>
              </a:rPr>
              <a:t>ให้กองคลังและทรัพย์สินเพื่อทำการปรับปรุงบัญชีรับรู้เป็นรายได้</a:t>
            </a:r>
          </a:p>
          <a:p>
            <a:pPr marL="0" indent="0">
              <a:buNone/>
            </a:pPr>
            <a:r>
              <a:rPr lang="th-TH" sz="2300" b="1" dirty="0" smtClean="0">
                <a:cs typeface="+mj-cs"/>
              </a:rPr>
              <a:t>   ในปีงบประมาณนั้น ๆ ร้อยละ 40 และรับล่วงหน้าร้อยละ 60</a:t>
            </a:r>
          </a:p>
          <a:p>
            <a:pPr marL="0" indent="0">
              <a:buNone/>
            </a:pPr>
            <a:endParaRPr lang="th-TH" sz="2300" b="1" dirty="0" smtClean="0">
              <a:cs typeface="+mj-cs"/>
            </a:endParaRPr>
          </a:p>
          <a:p>
            <a:pPr marL="0" indent="0">
              <a:buNone/>
            </a:pPr>
            <a:r>
              <a:rPr lang="th-TH" sz="2300" b="1" dirty="0">
                <a:cs typeface="+mj-cs"/>
              </a:rPr>
              <a:t>3</a:t>
            </a:r>
            <a:r>
              <a:rPr lang="th-TH" sz="2300" b="1" dirty="0" smtClean="0">
                <a:cs typeface="+mj-cs"/>
              </a:rPr>
              <a:t>. กรณีที่รับเงินค่าหอพักรับล่วงหน้า ภาคเรียนที่ 1 กับภาคฤดูร้อน พร้อมกัน</a:t>
            </a:r>
          </a:p>
          <a:p>
            <a:pPr marL="0" indent="0">
              <a:buNone/>
            </a:pPr>
            <a:r>
              <a:rPr lang="th-TH" sz="2300" b="1" dirty="0">
                <a:cs typeface="+mj-cs"/>
              </a:rPr>
              <a:t> </a:t>
            </a:r>
            <a:r>
              <a:rPr lang="th-TH" sz="2300" b="1" dirty="0" smtClean="0">
                <a:cs typeface="+mj-cs"/>
              </a:rPr>
              <a:t>  ให้เจ้าหน้าที่การเงิน พิมพ์รายละเอียดการรับเงิน (</a:t>
            </a:r>
            <a:r>
              <a:rPr lang="en-US" sz="2300" b="1" dirty="0" smtClean="0">
                <a:cs typeface="+mj-cs"/>
              </a:rPr>
              <a:t>RV</a:t>
            </a:r>
            <a:r>
              <a:rPr lang="th-TH" sz="2300" b="1" dirty="0" smtClean="0">
                <a:cs typeface="+mj-cs"/>
              </a:rPr>
              <a:t>) ในระบบบัญชีสามมิติด้วยว่า</a:t>
            </a:r>
          </a:p>
          <a:p>
            <a:pPr marL="0" indent="0">
              <a:buNone/>
            </a:pPr>
            <a:r>
              <a:rPr lang="th-TH" sz="2300" b="1" dirty="0">
                <a:cs typeface="+mj-cs"/>
              </a:rPr>
              <a:t> </a:t>
            </a:r>
            <a:r>
              <a:rPr lang="th-TH" sz="2300" b="1" dirty="0" smtClean="0">
                <a:cs typeface="+mj-cs"/>
              </a:rPr>
              <a:t>  รายได้ค่าหอพักรับล่วงหน้าของภาคเรียนใด และจำนวนเท่าไร</a:t>
            </a:r>
            <a:endParaRPr lang="th-TH" sz="2300" b="1" dirty="0"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51840" y="2204864"/>
            <a:ext cx="7562800" cy="2880320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0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เงินประกันสัญญา</a:t>
            </a:r>
            <a:endParaRPr lang="th-TH" sz="10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33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792" y="620688"/>
            <a:ext cx="8219256" cy="706090"/>
          </a:xfrm>
        </p:spPr>
        <p:txBody>
          <a:bodyPr>
            <a:normAutofit/>
          </a:bodyPr>
          <a:lstStyle/>
          <a:p>
            <a:pPr algn="l"/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เงินประกันสัญญา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7544" y="1475512"/>
            <a:ext cx="8174880" cy="496855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th-TH" sz="20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500" dirty="0">
                <a:latin typeface="Angsana New" pitchFamily="18" charset="-34"/>
                <a:cs typeface="Angsana New" pitchFamily="18" charset="-34"/>
              </a:rPr>
              <a:t>1. เจ้าหน้าที่พัสดุของส่วนงาน ตรวจสอบรายงานเงินประกันสัญญา ว่ามีเงิน</a:t>
            </a:r>
            <a:r>
              <a:rPr lang="th-TH" sz="2500" dirty="0" smtClean="0">
                <a:latin typeface="Angsana New" pitchFamily="18" charset="-34"/>
                <a:cs typeface="Angsana New" pitchFamily="18" charset="-34"/>
              </a:rPr>
              <a:t>ประกัน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th-TH" sz="2500" dirty="0" smtClean="0">
                <a:latin typeface="Angsana New" pitchFamily="18" charset="-34"/>
                <a:cs typeface="Angsana New" pitchFamily="18" charset="-34"/>
              </a:rPr>
              <a:t>สัญญา</a:t>
            </a:r>
            <a:r>
              <a:rPr lang="th-TH" sz="2500" dirty="0">
                <a:latin typeface="Angsana New" pitchFamily="18" charset="-34"/>
                <a:cs typeface="Angsana New" pitchFamily="18" charset="-34"/>
              </a:rPr>
              <a:t>ที่ครบกำหนดถอนคืนแล้ว แต่ทางส่วนงานยังไม่ได้ดำเนินการถอนคืนให้แก่ผู้</a:t>
            </a:r>
            <a:r>
              <a:rPr lang="th-TH" sz="2500" dirty="0" smtClean="0">
                <a:latin typeface="Angsana New" pitchFamily="18" charset="-34"/>
                <a:cs typeface="Angsana New" pitchFamily="18" charset="-34"/>
              </a:rPr>
              <a:t>วาง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th-TH" sz="2500" dirty="0" smtClean="0">
                <a:latin typeface="Angsana New" pitchFamily="18" charset="-34"/>
                <a:cs typeface="Angsana New" pitchFamily="18" charset="-34"/>
              </a:rPr>
              <a:t>หลักประกันหรือไม่ </a:t>
            </a:r>
            <a:r>
              <a:rPr lang="th-TH" sz="2500" dirty="0">
                <a:latin typeface="Angsana New" pitchFamily="18" charset="-34"/>
                <a:cs typeface="Angsana New" pitchFamily="18" charset="-34"/>
              </a:rPr>
              <a:t>ถ้ามีให้เจ้าหน้าที่พัสดุเร่งดำเนินการถอนคืนหลักประกันสัญญาให้แก่ผู้วาง</a:t>
            </a:r>
            <a:r>
              <a:rPr lang="th-TH" sz="2500" dirty="0" smtClean="0">
                <a:latin typeface="Angsana New" pitchFamily="18" charset="-34"/>
                <a:cs typeface="Angsana New" pitchFamily="18" charset="-34"/>
              </a:rPr>
              <a:t>หลักประกัน </a:t>
            </a:r>
            <a:r>
              <a:rPr lang="th-TH" sz="2500" dirty="0">
                <a:latin typeface="Angsana New" pitchFamily="18" charset="-34"/>
                <a:cs typeface="Angsana New" pitchFamily="18" charset="-34"/>
              </a:rPr>
              <a:t>ตามระเบียบมหาวิทยาลัยบูรพาว่าด้วยการพัสดุ </a:t>
            </a:r>
            <a:r>
              <a:rPr lang="th-TH" sz="2500" dirty="0" smtClean="0">
                <a:latin typeface="Angsana New" pitchFamily="18" charset="-34"/>
                <a:cs typeface="Angsana New" pitchFamily="18" charset="-34"/>
              </a:rPr>
              <a:t>พ.ศ. 2557 </a:t>
            </a:r>
            <a:r>
              <a:rPr lang="th-TH" sz="2500" dirty="0">
                <a:latin typeface="Angsana New" pitchFamily="18" charset="-34"/>
                <a:cs typeface="Angsana New" pitchFamily="18" charset="-34"/>
              </a:rPr>
              <a:t>ข้อ </a:t>
            </a:r>
            <a:r>
              <a:rPr lang="th-TH" sz="2500" dirty="0" smtClean="0">
                <a:latin typeface="Angsana New" pitchFamily="18" charset="-34"/>
                <a:cs typeface="Angsana New" pitchFamily="18" charset="-34"/>
              </a:rPr>
              <a:t>112 (2) </a:t>
            </a:r>
            <a:r>
              <a:rPr lang="th-TH" sz="2500" dirty="0">
                <a:latin typeface="Angsana New" pitchFamily="18" charset="-34"/>
                <a:cs typeface="Angsana New" pitchFamily="18" charset="-34"/>
              </a:rPr>
              <a:t>หลักประกันสัญญาให้คืนให้แก่คู่สัญญาหรือผู้ค้ำประกันโดยเร็วและ</a:t>
            </a:r>
            <a:r>
              <a:rPr lang="th-TH" sz="25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อย่างช้าต้องไม่เกิน </a:t>
            </a:r>
            <a:r>
              <a:rPr lang="th-TH" sz="25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15 </a:t>
            </a:r>
            <a:r>
              <a:rPr lang="th-TH" sz="25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วัน</a:t>
            </a:r>
            <a:r>
              <a:rPr lang="th-TH" sz="20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th-TH" sz="2000" b="1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th-TH" sz="20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th-TH" sz="20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500" dirty="0" smtClean="0"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2500" dirty="0">
                <a:latin typeface="Angsana New" pitchFamily="18" charset="-34"/>
                <a:cs typeface="Angsana New" pitchFamily="18" charset="-34"/>
              </a:rPr>
              <a:t>. เงินประกันสัญญาคงค้างเป็นเวลานาน เนื่องจากไม่สามารถติดตามผู้วาง</a:t>
            </a:r>
            <a:r>
              <a:rPr lang="th-TH" sz="2500" dirty="0" smtClean="0">
                <a:latin typeface="Angsana New" pitchFamily="18" charset="-34"/>
                <a:cs typeface="Angsana New" pitchFamily="18" charset="-34"/>
              </a:rPr>
              <a:t>หลักประกันให้</a:t>
            </a:r>
            <a:r>
              <a:rPr lang="th-TH" sz="2500" dirty="0">
                <a:latin typeface="Angsana New" pitchFamily="18" charset="-34"/>
                <a:cs typeface="Angsana New" pitchFamily="18" charset="-34"/>
              </a:rPr>
              <a:t>มารับหลักประกันสัญญาคืนได้  ให้เจ้าหน้าที่พัสดุของส่วนงานรวบรวมหลักฐานการติดตาม และทำบันทึกมายังกองคลังและทรัพย์สินพร้อมแนบหลักฐานการติดตาม เพื่อขอตัดโอนบัญชีไปเป็นรายรับอื่น ของส่วนงานนั้นๆ โดยส่วนงานจะต้อง</a:t>
            </a:r>
            <a:r>
              <a:rPr lang="th-TH" sz="2500" dirty="0" smtClean="0">
                <a:latin typeface="Angsana New" pitchFamily="18" charset="-34"/>
                <a:cs typeface="Angsana New" pitchFamily="18" charset="-34"/>
              </a:rPr>
              <a:t>เป็นผู้ทำ</a:t>
            </a:r>
            <a:r>
              <a:rPr lang="th-TH" sz="2500" dirty="0">
                <a:latin typeface="Angsana New" pitchFamily="18" charset="-34"/>
                <a:cs typeface="Angsana New" pitchFamily="18" charset="-34"/>
              </a:rPr>
              <a:t>บันทึกเบิก</a:t>
            </a:r>
            <a:r>
              <a:rPr lang="en-US" sz="2500" dirty="0">
                <a:latin typeface="Angsana New" pitchFamily="18" charset="-34"/>
                <a:cs typeface="Angsana New" pitchFamily="18" charset="-34"/>
              </a:rPr>
              <a:t> AP </a:t>
            </a:r>
            <a:endParaRPr lang="th-TH" sz="2500" dirty="0" smtClean="0">
              <a:latin typeface="Angsana New" pitchFamily="18" charset="-34"/>
              <a:cs typeface="Angsana New" pitchFamily="18" charset="-34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th-TH" sz="2500" dirty="0" smtClean="0"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th-TH" sz="2500" dirty="0">
                <a:latin typeface="Angsana New" pitchFamily="18" charset="-34"/>
                <a:cs typeface="Angsana New" pitchFamily="18" charset="-34"/>
              </a:rPr>
              <a:t>นำส่งเข้าเป็นรายรับ</a:t>
            </a:r>
            <a:r>
              <a:rPr lang="th-TH" sz="2500" dirty="0" smtClean="0">
                <a:latin typeface="Angsana New" pitchFamily="18" charset="-34"/>
                <a:cs typeface="Angsana New" pitchFamily="18" charset="-34"/>
              </a:rPr>
              <a:t>อื่น</a:t>
            </a:r>
            <a:endParaRPr lang="th-TH" sz="25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3557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792" y="620688"/>
            <a:ext cx="8219256" cy="706090"/>
          </a:xfrm>
        </p:spPr>
        <p:txBody>
          <a:bodyPr>
            <a:normAutofit/>
          </a:bodyPr>
          <a:lstStyle/>
          <a:p>
            <a:pPr algn="l"/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เงินประกันสัญญา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7544" y="1742336"/>
            <a:ext cx="8174880" cy="4104456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500" dirty="0" smtClean="0">
                <a:latin typeface="Angsana New" pitchFamily="18" charset="-34"/>
                <a:cs typeface="Angsana New" pitchFamily="18" charset="-34"/>
              </a:rPr>
              <a:t>3. เงินประกันสัญญาเลือกวันที่ครบกำหนดผิด ให้เจ้าหน้าที่พัสดุของส่วนงาน 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th-TH" sz="25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ทำบันทึกข้อความขอแก้ไขวันที่ครบกำหนดใหม่ ส่งมายังกองคลังและทรัพย์สิน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th-TH" sz="2000" dirty="0" smtClean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th-TH" sz="20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5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4. ทุกสิ้นเดือน ให้เจ้าหน้าที่พัสดุของส่วนงาน จัดทำรายงานเงินประกันสัญญาคงค้าง ณ วันสิ้นเดือนนั้นๆ ส่งมายังกองคลังและทรัพย์สิน และตรวจสอบว่ามีเงินประกันสัญญาใด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th-TH" sz="25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ที่ครบกำหนดแล้วตามรายงาน แต่ทางส่วนงานยังไม่ได้ดำเนินการถอนคืนให้แก่ผู้วางหลักประกันให้ชี้แจงเหตุผลที่ยังไม่ได้ดำเนินการคืนหลักในแบบชี้แจงรายละเอียดการคืนหลักประกันสัญญา โดยแนบมากับรายงานเงินประกันสัญญาประจำเดือน</a:t>
            </a:r>
            <a:endParaRPr lang="th-TH" sz="25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6663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318"/>
            <a:ext cx="8219256" cy="706090"/>
          </a:xfrm>
        </p:spPr>
        <p:txBody>
          <a:bodyPr>
            <a:normAutofit/>
          </a:bodyPr>
          <a:lstStyle/>
          <a:p>
            <a:pPr algn="l"/>
            <a:r>
              <a:rPr lang="th-TH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เงินประกันสัญญา</a:t>
            </a:r>
            <a:endParaRPr lang="th-TH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  <p:graphicFrame>
        <p:nvGraphicFramePr>
          <p:cNvPr id="14" name="ไดอะแกรม 13"/>
          <p:cNvGraphicFramePr/>
          <p:nvPr>
            <p:extLst>
              <p:ext uri="{D42A27DB-BD31-4B8C-83A1-F6EECF244321}">
                <p14:modId xmlns:p14="http://schemas.microsoft.com/office/powerpoint/2010/main" val="373899788"/>
              </p:ext>
            </p:extLst>
          </p:nvPr>
        </p:nvGraphicFramePr>
        <p:xfrm>
          <a:off x="269776" y="1397000"/>
          <a:ext cx="8694712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7376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318"/>
            <a:ext cx="8219256" cy="706090"/>
          </a:xfrm>
        </p:spPr>
        <p:txBody>
          <a:bodyPr>
            <a:normAutofit/>
          </a:bodyPr>
          <a:lstStyle/>
          <a:p>
            <a:pPr algn="l"/>
            <a:r>
              <a:rPr lang="th-TH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แบบชี้แจงรายละเอียดการคืนหลักประกันสัญญา</a:t>
            </a:r>
            <a:endParaRPr lang="th-TH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  <p:graphicFrame>
        <p:nvGraphicFramePr>
          <p:cNvPr id="3" name="วัตถุ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120709"/>
              </p:ext>
            </p:extLst>
          </p:nvPr>
        </p:nvGraphicFramePr>
        <p:xfrm>
          <a:off x="250825" y="1417638"/>
          <a:ext cx="8569325" cy="518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Worksheet" r:id="rId6" imgW="10420350" imgH="3609894" progId="Excel.Sheet.12">
                  <p:embed/>
                </p:oleObj>
              </mc:Choice>
              <mc:Fallback>
                <p:oleObj name="Worksheet" r:id="rId6" imgW="10420350" imgH="3609894" progId="Excel.Sheet.12">
                  <p:embed/>
                  <p:pic>
                    <p:nvPicPr>
                      <p:cNvPr id="0" name="วัตถุ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417638"/>
                        <a:ext cx="8569325" cy="51800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242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318"/>
            <a:ext cx="8219256" cy="706090"/>
          </a:xfrm>
        </p:spPr>
        <p:txBody>
          <a:bodyPr>
            <a:normAutofit/>
          </a:bodyPr>
          <a:lstStyle/>
          <a:p>
            <a:pPr algn="l"/>
            <a:r>
              <a:rPr lang="th-TH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วิธีการเรียกรายงานเงินประกันสัญญาคงค้าง</a:t>
            </a:r>
            <a:endParaRPr lang="th-TH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4" r="945" b="6478"/>
          <a:stretch/>
        </p:blipFill>
        <p:spPr bwMode="auto">
          <a:xfrm>
            <a:off x="395536" y="1884859"/>
            <a:ext cx="8173416" cy="4035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ลูกศรเชื่อมต่อแบบตรง 6"/>
          <p:cNvCxnSpPr/>
          <p:nvPr/>
        </p:nvCxnSpPr>
        <p:spPr>
          <a:xfrm flipH="1">
            <a:off x="1835696" y="5157192"/>
            <a:ext cx="360040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ลูกศรเชื่อมต่อแบบตรง 7"/>
          <p:cNvCxnSpPr/>
          <p:nvPr/>
        </p:nvCxnSpPr>
        <p:spPr>
          <a:xfrm flipH="1">
            <a:off x="4211960" y="3068960"/>
            <a:ext cx="360040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ลูกศรเชื่อมต่อแบบตรง 8"/>
          <p:cNvCxnSpPr/>
          <p:nvPr/>
        </p:nvCxnSpPr>
        <p:spPr>
          <a:xfrm flipH="1">
            <a:off x="4716016" y="3573016"/>
            <a:ext cx="360040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ลูกศรเชื่อมต่อแบบตรง 9"/>
          <p:cNvCxnSpPr/>
          <p:nvPr/>
        </p:nvCxnSpPr>
        <p:spPr>
          <a:xfrm flipH="1">
            <a:off x="3840362" y="4221088"/>
            <a:ext cx="360040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0"/>
          <p:cNvCxnSpPr/>
          <p:nvPr/>
        </p:nvCxnSpPr>
        <p:spPr>
          <a:xfrm flipH="1">
            <a:off x="4262538" y="4509120"/>
            <a:ext cx="360040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/>
          <p:nvPr/>
        </p:nvCxnSpPr>
        <p:spPr>
          <a:xfrm flipH="1">
            <a:off x="3660342" y="4725144"/>
            <a:ext cx="360040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ลูกศรเชื่อมต่อแบบตรง 12"/>
          <p:cNvCxnSpPr/>
          <p:nvPr/>
        </p:nvCxnSpPr>
        <p:spPr>
          <a:xfrm flipH="1">
            <a:off x="4082518" y="5013176"/>
            <a:ext cx="360040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ลูกศรเชื่อมต่อแบบตรง 13"/>
          <p:cNvCxnSpPr/>
          <p:nvPr/>
        </p:nvCxnSpPr>
        <p:spPr>
          <a:xfrm flipH="1">
            <a:off x="7092280" y="3573016"/>
            <a:ext cx="360040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44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87722"/>
            <a:ext cx="8229599" cy="1301006"/>
          </a:xfrm>
        </p:spPr>
        <p:txBody>
          <a:bodyPr/>
          <a:lstStyle/>
          <a:p>
            <a:r>
              <a:rPr lang="th-TH" dirty="0" smtClean="0"/>
              <a:t>ตัวอย่างรายงานเงินประกันสัญญาคงค้าง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tretch/>
        </p:blipFill>
        <p:spPr>
          <a:xfrm>
            <a:off x="919880" y="1788728"/>
            <a:ext cx="7396536" cy="41605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3269" y="2246"/>
            <a:ext cx="3109229" cy="5425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6564" y="0"/>
            <a:ext cx="506012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1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5672" y="1196752"/>
            <a:ext cx="8219256" cy="706090"/>
          </a:xfrm>
        </p:spPr>
        <p:txBody>
          <a:bodyPr>
            <a:normAutofit/>
          </a:bodyPr>
          <a:lstStyle/>
          <a:p>
            <a:pPr algn="l"/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ข้อมูลการส่งรายงานเงินประกันสัญญาประจำเดือน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ตาราง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530141"/>
              </p:ext>
            </p:extLst>
          </p:nvPr>
        </p:nvGraphicFramePr>
        <p:xfrm>
          <a:off x="755576" y="2564904"/>
          <a:ext cx="7704856" cy="2030730"/>
        </p:xfrm>
        <a:graphic>
          <a:graphicData uri="http://schemas.openxmlformats.org/drawingml/2006/table">
            <a:tbl>
              <a:tblPr/>
              <a:tblGrid>
                <a:gridCol w="1800200"/>
                <a:gridCol w="5904656"/>
              </a:tblGrid>
              <a:tr h="912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6600" b="1" i="0" u="none" strike="noStrike" dirty="0">
                          <a:solidFill>
                            <a:srgbClr val="00B05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คือ </a:t>
                      </a:r>
                      <a:r>
                        <a:rPr lang="th-TH" sz="3500" b="1" i="0" u="sng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</a:t>
                      </a:r>
                      <a:r>
                        <a:rPr lang="th-TH" sz="3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รายงานเงินประกันสัญญาประจำเดือน</a:t>
                      </a:r>
                    </a:p>
                    <a:p>
                      <a:pPr algn="l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12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6600" b="1" i="0" u="none" strike="noStrike" dirty="0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คือ </a:t>
                      </a:r>
                      <a:r>
                        <a:rPr lang="th-TH" sz="3500" b="1" i="0" u="sng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  <a:r>
                        <a:rPr lang="th-TH" sz="3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รายงานเงินประกันสัญญาประจำเดือน</a:t>
                      </a:r>
                    </a:p>
                    <a:p>
                      <a:pPr algn="l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30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4078"/>
            <a:ext cx="8219256" cy="706090"/>
          </a:xfrm>
        </p:spPr>
        <p:txBody>
          <a:bodyPr>
            <a:normAutofit/>
          </a:bodyPr>
          <a:lstStyle/>
          <a:p>
            <a:pPr algn="l"/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ค่าใช้จ่ายค้างจ่าย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51840" y="2204864"/>
            <a:ext cx="7562800" cy="288032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ค่าใช้จ่ายค้างจ่าย หมายถึง </a:t>
            </a:r>
            <a:r>
              <a:rPr lang="th-TH" sz="3500" b="1" dirty="0" smtClean="0">
                <a:solidFill>
                  <a:srgbClr val="002060"/>
                </a:solidFill>
              </a:rPr>
              <a:t>ค่าใช้จ่ายหรือบริการ</a:t>
            </a:r>
          </a:p>
          <a:p>
            <a:pPr algn="l"/>
            <a:endParaRPr lang="th-TH" sz="1000" b="1" dirty="0" smtClean="0">
              <a:solidFill>
                <a:srgbClr val="002060"/>
              </a:solidFill>
            </a:endParaRPr>
          </a:p>
          <a:p>
            <a:pPr algn="l"/>
            <a:r>
              <a:rPr lang="th-TH" sz="3500" b="1" dirty="0" smtClean="0">
                <a:solidFill>
                  <a:srgbClr val="002060"/>
                </a:solidFill>
              </a:rPr>
              <a:t>    ที่ได้รับหรือใช้ประโยชน์แล้วในงวดบัญชีนั้น แต่ยังไม่ได้</a:t>
            </a:r>
          </a:p>
          <a:p>
            <a:pPr algn="l"/>
            <a:endParaRPr lang="th-TH" sz="1000" b="1" dirty="0" smtClean="0">
              <a:solidFill>
                <a:srgbClr val="002060"/>
              </a:solidFill>
            </a:endParaRPr>
          </a:p>
          <a:p>
            <a:pPr algn="l"/>
            <a:r>
              <a:rPr lang="th-TH" sz="3500" b="1" dirty="0" smtClean="0">
                <a:solidFill>
                  <a:srgbClr val="002060"/>
                </a:solidFill>
              </a:rPr>
              <a:t>    ทำการจ่ายเงินและยังไม่ได้มีการบันทึกบัญชี (ตั้งหนี้ </a:t>
            </a:r>
            <a:r>
              <a:rPr lang="en-US" sz="3500" b="1" dirty="0" smtClean="0">
                <a:solidFill>
                  <a:srgbClr val="002060"/>
                </a:solidFill>
              </a:rPr>
              <a:t>AP</a:t>
            </a:r>
            <a:r>
              <a:rPr lang="th-TH" sz="3500" b="1" dirty="0" smtClean="0">
                <a:solidFill>
                  <a:srgbClr val="002060"/>
                </a:solidFill>
              </a:rPr>
              <a:t>)</a:t>
            </a:r>
            <a:endParaRPr lang="th-TH" sz="3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6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0024" y="531024"/>
            <a:ext cx="8219256" cy="706090"/>
          </a:xfrm>
        </p:spPr>
        <p:txBody>
          <a:bodyPr>
            <a:normAutofit/>
          </a:bodyPr>
          <a:lstStyle/>
          <a:p>
            <a:pPr algn="l"/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ข้อมูลการส่งรายงานเงินประกันสัญญาประจำเดือน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398509"/>
              </p:ext>
            </p:extLst>
          </p:nvPr>
        </p:nvGraphicFramePr>
        <p:xfrm>
          <a:off x="251520" y="1412776"/>
          <a:ext cx="8784975" cy="504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Worksheet" r:id="rId6" imgW="11258550" imgH="5038886" progId="Excel.Sheet.12">
                  <p:embed/>
                </p:oleObj>
              </mc:Choice>
              <mc:Fallback>
                <p:oleObj name="Worksheet" r:id="rId6" imgW="11258550" imgH="503888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1520" y="1412776"/>
                        <a:ext cx="8784975" cy="5040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37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0024" y="531024"/>
            <a:ext cx="8219256" cy="706090"/>
          </a:xfrm>
        </p:spPr>
        <p:txBody>
          <a:bodyPr>
            <a:normAutofit/>
          </a:bodyPr>
          <a:lstStyle/>
          <a:p>
            <a:pPr algn="l"/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ข้อมูลการส่งรายงานเงินประกันสัญญาประจำเดือน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156244"/>
              </p:ext>
            </p:extLst>
          </p:nvPr>
        </p:nvGraphicFramePr>
        <p:xfrm>
          <a:off x="179505" y="1340768"/>
          <a:ext cx="8784982" cy="5256587"/>
        </p:xfrm>
        <a:graphic>
          <a:graphicData uri="http://schemas.openxmlformats.org/drawingml/2006/table">
            <a:tbl>
              <a:tblPr/>
              <a:tblGrid>
                <a:gridCol w="2002894"/>
                <a:gridCol w="565174"/>
                <a:gridCol w="565174"/>
                <a:gridCol w="565174"/>
                <a:gridCol w="565174"/>
                <a:gridCol w="565174"/>
                <a:gridCol w="565174"/>
                <a:gridCol w="565174"/>
                <a:gridCol w="565174"/>
                <a:gridCol w="565174"/>
                <a:gridCol w="565174"/>
                <a:gridCol w="565174"/>
                <a:gridCol w="565174"/>
              </a:tblGrid>
              <a:tr h="19911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ส่วนงาน/หน่วยงาน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th-TH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เดือน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88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Oct-59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Nov-59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Dec-59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Jan-60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Feb-60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Mar-60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Apr-60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May-60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Jun-60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Jul-60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Aug-60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Sep-60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318581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คณะการจัดการและการท่องเที่ยว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581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คณะรัฐศาสตร์และนิติศาสตร์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581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คณะมนุษยศาสตร์และสังคมศาสตร์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581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คณะวิศวกรรมศาสตร์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581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คณะศิลปกรรมศาสตร์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581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คณะศึกษาศาสตร์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581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คณะสาธารณสุขศาสตร์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581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โครงการหอพักเทา-ทอง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581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วิทยาเขตจันทบุรี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581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สำนักคอมพิวเตอร์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581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วิทยาลัยพาณิชยศาสตร์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581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สำนักหอสมุด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492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โรงเรียน สาธิตอาชีวศึกษา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581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คณะพยาบาลศาสตร์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581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คณะเทคโนโลยีการเกษตร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074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0024" y="531024"/>
            <a:ext cx="8219256" cy="706090"/>
          </a:xfrm>
        </p:spPr>
        <p:txBody>
          <a:bodyPr>
            <a:normAutofit/>
          </a:bodyPr>
          <a:lstStyle/>
          <a:p>
            <a:pPr algn="l"/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ข้อมูลการส่งรายงานเงินประกันสัญญาประจำเดือน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772672"/>
              </p:ext>
            </p:extLst>
          </p:nvPr>
        </p:nvGraphicFramePr>
        <p:xfrm>
          <a:off x="179508" y="1244906"/>
          <a:ext cx="8755171" cy="5424454"/>
        </p:xfrm>
        <a:graphic>
          <a:graphicData uri="http://schemas.openxmlformats.org/drawingml/2006/table">
            <a:tbl>
              <a:tblPr/>
              <a:tblGrid>
                <a:gridCol w="1996099"/>
                <a:gridCol w="563256"/>
                <a:gridCol w="563256"/>
                <a:gridCol w="563256"/>
                <a:gridCol w="563256"/>
                <a:gridCol w="563256"/>
                <a:gridCol w="563256"/>
                <a:gridCol w="563256"/>
                <a:gridCol w="563256"/>
                <a:gridCol w="563256"/>
                <a:gridCol w="563256"/>
                <a:gridCol w="563256"/>
                <a:gridCol w="563256"/>
              </a:tblGrid>
              <a:tr h="22438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ส่วนงาน/หน่วยงาน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th-TH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เดือน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16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Oct-59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Nov-59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Dec-59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Jan-60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Feb-60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Mar-60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Apr-60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May-60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Jun-60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Jul-60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Aug-60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Sep-60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359010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คณะเทคโนโลยีทางทะเล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10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คณะวิทยาศาสตร์และศิลปศาสตร์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10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คณะวิทยาศาสตร์และสังคมศาสตร์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10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คณะอัญมณี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10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คณะโลจิสติกส์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10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ศูนย์ปฎิบัติการโรงแรม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10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คณะภูมิสารสนเทศศาสตร์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10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วิทยาลัยนานาชาติ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10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วิทยาลัยวิทยาการวิจัยแลวิทยาการปัญญา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257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โครงการจัดตั้งคณะพาณิชยศาสตร์และบริหารธุรกิจ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10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โรงพยาบาลมหาวิทยาลัยบูรพา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10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โรงเรียนสาธิตพิบูลบำเพ็ญ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10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สถาบันวิทยาศาสตร์ทางทะเล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6966" marR="6966" marT="69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22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51840" y="2204864"/>
            <a:ext cx="7562800" cy="2880320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0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วัสดุคงเหลือ</a:t>
            </a:r>
            <a:endParaRPr lang="th-TH" sz="10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586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558"/>
            <a:ext cx="8219256" cy="706090"/>
          </a:xfrm>
        </p:spPr>
        <p:txBody>
          <a:bodyPr>
            <a:normAutofit/>
          </a:bodyPr>
          <a:lstStyle/>
          <a:p>
            <a:pPr algn="l"/>
            <a:r>
              <a:rPr lang="th-TH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วัสดุคงเหลือ</a:t>
            </a:r>
            <a:endParaRPr lang="th-TH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4688" y="836711"/>
            <a:ext cx="7632848" cy="58680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</p:txBody>
      </p:sp>
      <p:graphicFrame>
        <p:nvGraphicFramePr>
          <p:cNvPr id="10" name="ไดอะแกรม 9"/>
          <p:cNvGraphicFramePr/>
          <p:nvPr>
            <p:extLst>
              <p:ext uri="{D42A27DB-BD31-4B8C-83A1-F6EECF244321}">
                <p14:modId xmlns:p14="http://schemas.microsoft.com/office/powerpoint/2010/main" val="4033666457"/>
              </p:ext>
            </p:extLst>
          </p:nvPr>
        </p:nvGraphicFramePr>
        <p:xfrm>
          <a:off x="1906816" y="980729"/>
          <a:ext cx="5441684" cy="5466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4180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3792" y="620688"/>
            <a:ext cx="8219256" cy="706090"/>
          </a:xfrm>
        </p:spPr>
        <p:txBody>
          <a:bodyPr>
            <a:normAutofit/>
          </a:bodyPr>
          <a:lstStyle/>
          <a:p>
            <a:pPr algn="l"/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วิธีการเรียกรายงานวัสดุคงเหลือประจำเดือน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ตัวแทนเนื้อหา 3"/>
          <p:cNvPicPr>
            <a:picLocks noGrp="1"/>
          </p:cNvPicPr>
          <p:nvPr>
            <p:ph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1" r="-17" b="15976"/>
          <a:stretch/>
        </p:blipFill>
        <p:spPr bwMode="auto">
          <a:xfrm>
            <a:off x="395536" y="1484783"/>
            <a:ext cx="8460000" cy="421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ลูกศรเชื่อมต่อแบบตรง 9"/>
          <p:cNvCxnSpPr/>
          <p:nvPr/>
        </p:nvCxnSpPr>
        <p:spPr>
          <a:xfrm flipH="1">
            <a:off x="4139952" y="2852688"/>
            <a:ext cx="488947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0"/>
          <p:cNvCxnSpPr/>
          <p:nvPr/>
        </p:nvCxnSpPr>
        <p:spPr>
          <a:xfrm flipH="1">
            <a:off x="4563878" y="3645024"/>
            <a:ext cx="488947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/>
          <p:nvPr/>
        </p:nvCxnSpPr>
        <p:spPr>
          <a:xfrm flipH="1">
            <a:off x="7294644" y="3941440"/>
            <a:ext cx="488947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ลูกศรเชื่อมต่อแบบตรง 12"/>
          <p:cNvCxnSpPr/>
          <p:nvPr/>
        </p:nvCxnSpPr>
        <p:spPr>
          <a:xfrm flipH="1">
            <a:off x="1619672" y="4509120"/>
            <a:ext cx="488947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71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3792" y="854368"/>
            <a:ext cx="8219256" cy="706090"/>
          </a:xfrm>
        </p:spPr>
        <p:txBody>
          <a:bodyPr>
            <a:normAutofit/>
          </a:bodyPr>
          <a:lstStyle/>
          <a:p>
            <a:pPr algn="l"/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ข้อมูลการส่งรายงานวัสดุคงเหลือประจำเดือน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ตาราง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013772"/>
              </p:ext>
            </p:extLst>
          </p:nvPr>
        </p:nvGraphicFramePr>
        <p:xfrm>
          <a:off x="753800" y="1988840"/>
          <a:ext cx="7560840" cy="3046095"/>
        </p:xfrm>
        <a:graphic>
          <a:graphicData uri="http://schemas.openxmlformats.org/drawingml/2006/table">
            <a:tbl>
              <a:tblPr/>
              <a:tblGrid>
                <a:gridCol w="2232248"/>
                <a:gridCol w="5328592"/>
              </a:tblGrid>
              <a:tr h="912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6600" b="1" i="0" u="none" strike="noStrike" dirty="0">
                          <a:solidFill>
                            <a:srgbClr val="00B05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คือ </a:t>
                      </a:r>
                      <a:r>
                        <a:rPr lang="th-TH" sz="3500" b="1" i="0" u="sng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</a:t>
                      </a:r>
                      <a:r>
                        <a:rPr lang="th-TH" sz="3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รายงานวัสดุคงเหลือ</a:t>
                      </a:r>
                      <a:r>
                        <a:rPr lang="th-TH" sz="3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ประจำเดือน</a:t>
                      </a:r>
                    </a:p>
                    <a:p>
                      <a:pPr algn="l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12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6600" b="1" i="0" u="none" strike="noStrike" dirty="0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คือ </a:t>
                      </a:r>
                      <a:r>
                        <a:rPr lang="th-TH" sz="3500" b="1" i="0" u="sng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  <a:r>
                        <a:rPr lang="th-TH" sz="3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รายงานวัสดุคงเหลือ</a:t>
                      </a:r>
                      <a:r>
                        <a:rPr lang="th-TH" sz="3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ประจำเดือน</a:t>
                      </a:r>
                    </a:p>
                    <a:p>
                      <a:pPr algn="l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</a:tr>
              <a:tr h="912101">
                <a:tc>
                  <a:txBody>
                    <a:bodyPr/>
                    <a:lstStyle/>
                    <a:p>
                      <a:pPr algn="ctr" fontAlgn="b"/>
                      <a:r>
                        <a:rPr lang="th-TH" sz="66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คือ </a:t>
                      </a:r>
                      <a:r>
                        <a:rPr lang="th-TH" sz="3500" b="1" i="0" u="sng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</a:t>
                      </a:r>
                      <a:r>
                        <a:rPr lang="th-TH" sz="3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วัสดุ</a:t>
                      </a:r>
                      <a:r>
                        <a:rPr lang="th-TH" sz="3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คงเหลือ</a:t>
                      </a:r>
                    </a:p>
                    <a:p>
                      <a:pPr algn="l" fontAlgn="b"/>
                      <a:endParaRPr lang="th-TH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25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3792" y="539408"/>
            <a:ext cx="8219256" cy="706090"/>
          </a:xfrm>
        </p:spPr>
        <p:txBody>
          <a:bodyPr>
            <a:normAutofit/>
          </a:bodyPr>
          <a:lstStyle/>
          <a:p>
            <a:pPr algn="l"/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ข้อมูลการส่งรายงานวัสดุคงเหลือประจำเดือน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678095"/>
              </p:ext>
            </p:extLst>
          </p:nvPr>
        </p:nvGraphicFramePr>
        <p:xfrm>
          <a:off x="107504" y="1245498"/>
          <a:ext cx="8856985" cy="5612498"/>
        </p:xfrm>
        <a:graphic>
          <a:graphicData uri="http://schemas.openxmlformats.org/drawingml/2006/table">
            <a:tbl>
              <a:tblPr/>
              <a:tblGrid>
                <a:gridCol w="2354563"/>
                <a:gridCol w="681727"/>
                <a:gridCol w="681727"/>
                <a:gridCol w="681727"/>
                <a:gridCol w="681727"/>
                <a:gridCol w="681727"/>
                <a:gridCol w="681727"/>
                <a:gridCol w="681727"/>
                <a:gridCol w="678991"/>
                <a:gridCol w="525671"/>
                <a:gridCol w="525671"/>
              </a:tblGrid>
              <a:tr h="19353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ส่วนงาน/หน่วยงาน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Oct-59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Nov-59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Dec-59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Jan-60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Feb-60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Mar-60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Apr-60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May-60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Jun-60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Jul-60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515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รายงาน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รายงาน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รายงาน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รายงาน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รายงาน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รายงาน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รายงาน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รายงาน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รายงาน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รายงาน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61272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กองคลังและทรัพย์สิน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72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คณะเภสัชศาสตร์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55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วิทยาเขตสระแก้ว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55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สถาบันภาษา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55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คณะสห</a:t>
                      </a:r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เวชศาสตร์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55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คณะแพทยศาสตร์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55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สำนักบริการวิชาการ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55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วิทยาศาสตร์การกีฬา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55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คณะวิทยาการสารสนเทศ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55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คณะวิทยาศาสตร์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55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คณะแพทย์แผนไทยอภัยภูเบศร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55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คณะดนตรีและการแสดง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55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วิทยาลัยการบริหารรัฐกิจ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55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คณะการจัดการและการท่องเที่ยว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55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คณะรัฐศาสตร์และนิติศาสตร์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55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คณะมนุษยศาสตร์และสังคมศาสตร์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55">
                <a:tc>
                  <a:txBody>
                    <a:bodyPr/>
                    <a:lstStyle/>
                    <a:p>
                      <a:pPr algn="l" fontAlgn="b"/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</a:endParaRP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</a:endParaRPr>
                    </a:p>
                  </a:txBody>
                  <a:tcPr marL="7648" marR="7648" marT="76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</a:endParaRPr>
                    </a:p>
                  </a:txBody>
                  <a:tcPr marL="7648" marR="7648" marT="76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</a:endParaRP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</a:endParaRPr>
                    </a:p>
                  </a:txBody>
                  <a:tcPr marL="7648" marR="7648" marT="76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</a:endParaRP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</a:endParaRP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</a:endParaRP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</a:endParaRP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</a:endParaRP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ตัวเชื่อมต่อตรง 6"/>
          <p:cNvCxnSpPr/>
          <p:nvPr/>
        </p:nvCxnSpPr>
        <p:spPr>
          <a:xfrm>
            <a:off x="5192132" y="3429000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>
            <a:off x="5187021" y="4653136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>
            <a:off x="3142857" y="6497960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>
            <a:off x="3823980" y="6514327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/>
          <p:cNvCxnSpPr/>
          <p:nvPr/>
        </p:nvCxnSpPr>
        <p:spPr>
          <a:xfrm>
            <a:off x="5192132" y="6514327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22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3792" y="539408"/>
            <a:ext cx="8219256" cy="706090"/>
          </a:xfrm>
        </p:spPr>
        <p:txBody>
          <a:bodyPr>
            <a:normAutofit/>
          </a:bodyPr>
          <a:lstStyle/>
          <a:p>
            <a:pPr algn="l"/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ข้อมูลการส่งรายงานวัสดุคงเหลือประจำเดือน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195719"/>
              </p:ext>
            </p:extLst>
          </p:nvPr>
        </p:nvGraphicFramePr>
        <p:xfrm>
          <a:off x="179503" y="1245493"/>
          <a:ext cx="8856992" cy="5495874"/>
        </p:xfrm>
        <a:graphic>
          <a:graphicData uri="http://schemas.openxmlformats.org/drawingml/2006/table">
            <a:tbl>
              <a:tblPr/>
              <a:tblGrid>
                <a:gridCol w="2354565"/>
                <a:gridCol w="681728"/>
                <a:gridCol w="681728"/>
                <a:gridCol w="681728"/>
                <a:gridCol w="681728"/>
                <a:gridCol w="681728"/>
                <a:gridCol w="681728"/>
                <a:gridCol w="681728"/>
                <a:gridCol w="678991"/>
                <a:gridCol w="525670"/>
                <a:gridCol w="525670"/>
              </a:tblGrid>
              <a:tr h="19628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ส่วนงาน/หน่วยงาน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Oct-59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Nov-59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Dec-59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Jan-60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Feb-60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Mar-60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Apr-60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May-60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Jun-60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Jul-60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551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รายงาน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รายงาน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รายงาน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รายงาน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รายงาน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รายงาน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รายงาน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รายงาน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รายงาน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รายงาน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314050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คณะวิศวกรรมศาสตร์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50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คณะศิลปกรรมศาสตร์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50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คณะศึกษาศาสตร์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50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คณะสาธารณสุขศาสตร์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50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โครงการหอพักเทา-ทอง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50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วิทยาเขตจันทบุรี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50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สำนักคอมพิวเตอร์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50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วิทยาลัยพาณิชยศาสตร์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50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สำนักหอสมุด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677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โรงรียนสาธิตอาชีวศึกษา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50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คณะพยาบาลศาสตร์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50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คณะเทคโนโลยีการเกษตร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50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คณะเทคโนโลยีทางทะเล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-  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50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คณะวิทยาศาสตร์และศิลปศาสตร์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-  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50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คณะวิทยาศาสตร์และสังคมศาสตร์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-  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-  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50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คณะอัญมณี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-  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ตัวเชื่อมต่อตรง 6"/>
          <p:cNvCxnSpPr/>
          <p:nvPr/>
        </p:nvCxnSpPr>
        <p:spPr>
          <a:xfrm>
            <a:off x="3203848" y="1988840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>
            <a:off x="3203848" y="3573016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>
            <a:off x="5253123" y="3561999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04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3792" y="539408"/>
            <a:ext cx="8219256" cy="706090"/>
          </a:xfrm>
        </p:spPr>
        <p:txBody>
          <a:bodyPr>
            <a:normAutofit/>
          </a:bodyPr>
          <a:lstStyle/>
          <a:p>
            <a:pPr algn="l"/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ข้อมูลการส่งรายงานวัสดุคงเหลือประจำเดือน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290905"/>
              </p:ext>
            </p:extLst>
          </p:nvPr>
        </p:nvGraphicFramePr>
        <p:xfrm>
          <a:off x="413794" y="1412776"/>
          <a:ext cx="8273005" cy="4464497"/>
        </p:xfrm>
        <a:graphic>
          <a:graphicData uri="http://schemas.openxmlformats.org/drawingml/2006/table">
            <a:tbl>
              <a:tblPr/>
              <a:tblGrid>
                <a:gridCol w="2199317"/>
                <a:gridCol w="636778"/>
                <a:gridCol w="636778"/>
                <a:gridCol w="636778"/>
                <a:gridCol w="636778"/>
                <a:gridCol w="636778"/>
                <a:gridCol w="636778"/>
                <a:gridCol w="636778"/>
                <a:gridCol w="634222"/>
                <a:gridCol w="491010"/>
                <a:gridCol w="491010"/>
              </a:tblGrid>
              <a:tr h="25165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ส่วนงาน/หน่วยงาน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Oct-59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Nov-59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Dec-59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Jan-60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Feb-60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Mar-60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Apr-60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May-60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Jun-60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Jul-60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3271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รายงาน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รายงาน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รายงาน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รายงาน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รายงาน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รายงาน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รายงาน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รายงาน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รายงาน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รายงาน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402652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คณะโลจิสติกส์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652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ศูนย์ปฎิบัติการโรงแรม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652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คณะภูมิสารสนเทศศาสตร์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652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วิทยาลัยนานาชาติ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</a:rPr>
                        <a:t>O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652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วิทยาลัยวิทยาการวิจัยแลวิทยาการปัญญา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-  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468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โครงการจัดตั้งคณะพาณิชยศาสตร์และบริหารธุรกิจ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-   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652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โรงพยาบาลมหาวิทยาลัยบูรพา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652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โรงรียนสาธิต พิบูลบำเพ็ญ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652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สถาบันวิทยาศาสตร์ทางทะเล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648" marR="7648" marT="7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1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  <p:graphicFrame>
        <p:nvGraphicFramePr>
          <p:cNvPr id="3" name="ไดอะแกรม 2"/>
          <p:cNvGraphicFramePr/>
          <p:nvPr>
            <p:extLst>
              <p:ext uri="{D42A27DB-BD31-4B8C-83A1-F6EECF244321}">
                <p14:modId xmlns:p14="http://schemas.microsoft.com/office/powerpoint/2010/main" val="3824492303"/>
              </p:ext>
            </p:extLst>
          </p:nvPr>
        </p:nvGraphicFramePr>
        <p:xfrm>
          <a:off x="467544" y="692696"/>
          <a:ext cx="836308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0907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2808312" cy="790664"/>
          </a:xfrm>
          <a:solidFill>
            <a:srgbClr val="FFFFFF"/>
          </a:solidFill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th-TH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การขอยกเลิก </a:t>
            </a:r>
            <a:r>
              <a:rPr lang="en-US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RV</a:t>
            </a:r>
            <a:endParaRPr lang="th-TH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3919880761"/>
              </p:ext>
            </p:extLst>
          </p:nvPr>
        </p:nvGraphicFramePr>
        <p:xfrm>
          <a:off x="251520" y="1412776"/>
          <a:ext cx="863543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734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120" y="476672"/>
            <a:ext cx="7920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การติดตาม </a:t>
            </a:r>
            <a:r>
              <a:rPr lang="en-US" sz="3000" b="1" dirty="0" smtClean="0">
                <a:latin typeface="Angsana New" pitchFamily="18" charset="-34"/>
                <a:cs typeface="Angsana New" pitchFamily="18" charset="-34"/>
              </a:rPr>
              <a:t>AP 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คงค้างที่บันทึกในระบบบัญชีสามมิตินานกว่า 2 เดือน</a:t>
            </a:r>
            <a:endParaRPr lang="th-TH" sz="3000" b="1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879716"/>
              </p:ext>
            </p:extLst>
          </p:nvPr>
        </p:nvGraphicFramePr>
        <p:xfrm>
          <a:off x="287525" y="1065152"/>
          <a:ext cx="8568949" cy="4560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4246"/>
                <a:gridCol w="837675"/>
                <a:gridCol w="663613"/>
                <a:gridCol w="663613"/>
                <a:gridCol w="837675"/>
                <a:gridCol w="663613"/>
                <a:gridCol w="663613"/>
                <a:gridCol w="837675"/>
                <a:gridCol w="663613"/>
                <a:gridCol w="663613"/>
              </a:tblGrid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AP </a:t>
                      </a:r>
                      <a:r>
                        <a:rPr lang="th-TH" sz="16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คงค้าง ณ วันที่ 30 กันยายน 2559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AP </a:t>
                      </a:r>
                      <a:r>
                        <a:rPr lang="th-TH" sz="16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คงค้าง ณ วันที่ 31 ธันวาคม 2559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AP </a:t>
                      </a:r>
                      <a:r>
                        <a:rPr lang="th-TH" sz="1600" b="1" u="none" strike="noStrike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คงค้าง ณ วันที่ 31 มีนาคม 2560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รายชื่อส่วนงาน/หน่วยงาน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ไม่มี </a:t>
                      </a:r>
                      <a:r>
                        <a:rPr lang="en-US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AP </a:t>
                      </a:r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คงค้าง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มี </a:t>
                      </a:r>
                      <a:r>
                        <a:rPr lang="en-US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AP </a:t>
                      </a:r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คงค้าง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ไม่มี </a:t>
                      </a:r>
                      <a:r>
                        <a:rPr lang="en-US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AP </a:t>
                      </a:r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คงค้าง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มี </a:t>
                      </a:r>
                      <a:r>
                        <a:rPr lang="en-US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AP </a:t>
                      </a:r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คงค้าง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ไม่มี </a:t>
                      </a:r>
                      <a:r>
                        <a:rPr lang="en-US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AP </a:t>
                      </a:r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คงค้าง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มี </a:t>
                      </a:r>
                      <a:r>
                        <a:rPr lang="en-US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AP </a:t>
                      </a:r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คงค้าง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ตอบกลับ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ไม่ตอบกลับ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ตอบกลับ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ไม่ตอบกลับ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ตอบกลับ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ไม่ตอบกลับ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สำนักงานสภามหาวิทยาลัย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กองกลาง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กองกิจการนิสิต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กองบริการการศึกษา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กองแผนงาน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กองบริหารและพัฒนาทรัพยากรบุคคล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กองคลังและทรัพย์สิน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กองอาคารสถานที่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กองบริหารวิทยาเขตจันทบุรี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กองบริหารวิทยาเขตสระแก้ว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ศูนย์จีนศึกษา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หน่วยตรวจสอบภายใน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ศูนย์ปฏิบัติการโรงแรม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โครงการหอพักเทา-ทอง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กองกฎหมาย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85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120" y="476672"/>
            <a:ext cx="7920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การติดตาม </a:t>
            </a:r>
            <a:r>
              <a:rPr lang="en-US" sz="3000" b="1" dirty="0" smtClean="0">
                <a:latin typeface="Angsana New" pitchFamily="18" charset="-34"/>
                <a:cs typeface="Angsana New" pitchFamily="18" charset="-34"/>
              </a:rPr>
              <a:t>AP 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คงค้างที่บันทึกในระบบบัญชีสามมิตินานกว่า 2 เดือน</a:t>
            </a:r>
            <a:endParaRPr lang="th-TH" sz="3000" b="1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948577"/>
              </p:ext>
            </p:extLst>
          </p:nvPr>
        </p:nvGraphicFramePr>
        <p:xfrm>
          <a:off x="287525" y="1065152"/>
          <a:ext cx="8568949" cy="4560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4246"/>
                <a:gridCol w="837675"/>
                <a:gridCol w="663613"/>
                <a:gridCol w="663613"/>
                <a:gridCol w="837675"/>
                <a:gridCol w="663613"/>
                <a:gridCol w="663613"/>
                <a:gridCol w="837675"/>
                <a:gridCol w="663613"/>
                <a:gridCol w="663613"/>
              </a:tblGrid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AP </a:t>
                      </a:r>
                      <a:r>
                        <a:rPr lang="th-TH" sz="16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คงค้าง ณ วันที่ 30 กันยายน 2559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AP </a:t>
                      </a:r>
                      <a:r>
                        <a:rPr lang="th-TH" sz="16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คงค้าง ณ วันที่ 31 ธันวาคม 2559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AP </a:t>
                      </a:r>
                      <a:r>
                        <a:rPr lang="th-TH" sz="1600" b="1" u="none" strike="noStrike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คงค้าง ณ วันที่ 31 มีนาคม 2560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รายชื่อส่วนงาน/หน่วยงาน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ไม่มี </a:t>
                      </a:r>
                      <a:r>
                        <a:rPr lang="en-US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AP </a:t>
                      </a:r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คงค้าง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มี </a:t>
                      </a:r>
                      <a:r>
                        <a:rPr lang="en-US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AP </a:t>
                      </a:r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คงค้าง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ไม่มี </a:t>
                      </a:r>
                      <a:r>
                        <a:rPr lang="en-US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AP </a:t>
                      </a:r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คงค้าง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มี </a:t>
                      </a:r>
                      <a:r>
                        <a:rPr lang="en-US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AP </a:t>
                      </a:r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คงค้าง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ไม่มี </a:t>
                      </a:r>
                      <a:r>
                        <a:rPr lang="en-US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AP </a:t>
                      </a:r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คงค้าง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มี </a:t>
                      </a:r>
                      <a:r>
                        <a:rPr lang="en-US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AP </a:t>
                      </a:r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คงค้าง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ตอบกลับ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ไม่ตอบกลับ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ตอบกลับ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ไม่ตอบกลับ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ตอบกลับ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ไม่ตอบกลับ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กองกีฬาและนันทนาการ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55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กองทะเบียนและประมวลผลการศึกษา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ศูนย์ส่งเสริม</a:t>
                      </a:r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ความสัมพันธ์ ฯ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คณะรัฐศาสตร์และนิติศาสตร์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คณะพยาบาลศาสตร์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คณะมนุษยศาสตร์และสังคมศาสตร์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คณะวิทยาศาสตร์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คณะวิศวกรรมศาสตร์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คณะศิลปกรรมศาสตร์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หอศิลปะและ</a:t>
                      </a:r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วัฒนธรรม ฯ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คณะศึกษาศาสตร์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คณะสาธารณสุขศาสตร์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สำนักคอมพิวเตอร์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สำนักบริการวิชาการ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สำนักหอสมุด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77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120" y="476672"/>
            <a:ext cx="7920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การติดตาม </a:t>
            </a:r>
            <a:r>
              <a:rPr lang="en-US" sz="3000" b="1" dirty="0" smtClean="0">
                <a:latin typeface="Angsana New" pitchFamily="18" charset="-34"/>
                <a:cs typeface="Angsana New" pitchFamily="18" charset="-34"/>
              </a:rPr>
              <a:t>AP 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คงค้างที่บันทึกในระบบบัญชีสามมิตินานกว่า 2 เดือน</a:t>
            </a:r>
            <a:endParaRPr lang="th-TH" sz="3000" b="1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78914"/>
              </p:ext>
            </p:extLst>
          </p:nvPr>
        </p:nvGraphicFramePr>
        <p:xfrm>
          <a:off x="287525" y="1065152"/>
          <a:ext cx="8568949" cy="4560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4246"/>
                <a:gridCol w="837675"/>
                <a:gridCol w="663613"/>
                <a:gridCol w="663613"/>
                <a:gridCol w="837675"/>
                <a:gridCol w="663613"/>
                <a:gridCol w="663613"/>
                <a:gridCol w="837675"/>
                <a:gridCol w="663613"/>
                <a:gridCol w="663613"/>
              </a:tblGrid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AP </a:t>
                      </a:r>
                      <a:r>
                        <a:rPr lang="th-TH" sz="16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คงค้าง ณ วันที่ 30 กันยายน 2559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AP </a:t>
                      </a:r>
                      <a:r>
                        <a:rPr lang="th-TH" sz="16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คงค้าง ณ วันที่ 31 ธันวาคม 2559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AP </a:t>
                      </a:r>
                      <a:r>
                        <a:rPr lang="th-TH" sz="16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คงค้าง ณ วันที่ 31 มีนาคม 2560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รายชื่อส่วนงาน/หน่วยงาน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ไม่มี </a:t>
                      </a:r>
                      <a:r>
                        <a:rPr lang="en-US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AP </a:t>
                      </a:r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คงค้าง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มี </a:t>
                      </a:r>
                      <a:r>
                        <a:rPr lang="en-US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AP </a:t>
                      </a:r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คงค้าง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ไม่มี </a:t>
                      </a:r>
                      <a:r>
                        <a:rPr lang="en-US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AP </a:t>
                      </a:r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คงค้าง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มี </a:t>
                      </a:r>
                      <a:r>
                        <a:rPr lang="en-US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AP </a:t>
                      </a:r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คงค้าง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ไม่มี </a:t>
                      </a:r>
                      <a:r>
                        <a:rPr lang="en-US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AP </a:t>
                      </a:r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คงค้าง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มี </a:t>
                      </a:r>
                      <a:r>
                        <a:rPr lang="en-US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AP </a:t>
                      </a:r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คงค้าง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ตอบกลับ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ไม่ตอบกลับ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ตอบกลับ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ไม่ตอบกลับ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ตอบกลับ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ไม่ตอบกลับ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วิทยาลัยการบริหารรัฐกิจ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คณะโล</a:t>
                      </a: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จิ</a:t>
                      </a:r>
                      <a:r>
                        <a:rPr lang="th-T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สติกส์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วิทยาลัยพาณิชยศาสตร์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คณะวิทยาศาสตร์การกีฬา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คณะเทคโนโลยีทางทะเล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คณะวิทยาศาสตร์และ</a:t>
                      </a:r>
                      <a:r>
                        <a:rPr lang="th-T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ศิลป</a:t>
                      </a: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ศาสตร์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คณะ</a:t>
                      </a:r>
                      <a:r>
                        <a:rPr lang="th-T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อัญมณี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คณะการจัดการและการท่องเที่ยว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คณะแพทยศาสตร์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วิทยาลัยนานาชาติ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คณะการแพทย์แผนไทยอภัย</a:t>
                      </a:r>
                      <a:r>
                        <a:rPr lang="th-T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ภูเบ</a:t>
                      </a: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ศร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คณะเทคโนโลยีการเกษตร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คณะวิทยาศาสตร์และสังคมศาสตร์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วิทยาลัยวิทยาการ</a:t>
                      </a:r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วิจัย ฯ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คณะสห</a:t>
                      </a: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เวชศาสตร์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21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120" y="476672"/>
            <a:ext cx="7920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การติดตาม </a:t>
            </a:r>
            <a:r>
              <a:rPr lang="en-US" sz="3000" b="1" dirty="0" smtClean="0">
                <a:latin typeface="Angsana New" pitchFamily="18" charset="-34"/>
                <a:cs typeface="Angsana New" pitchFamily="18" charset="-34"/>
              </a:rPr>
              <a:t>AP 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คงค้างที่บันทึกในระบบบัญชีสามมิตินานกว่า 2 เดือน</a:t>
            </a:r>
            <a:endParaRPr lang="th-TH" sz="3000" b="1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300787"/>
              </p:ext>
            </p:extLst>
          </p:nvPr>
        </p:nvGraphicFramePr>
        <p:xfrm>
          <a:off x="287525" y="1052737"/>
          <a:ext cx="8568949" cy="35595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4246"/>
                <a:gridCol w="837675"/>
                <a:gridCol w="663613"/>
                <a:gridCol w="663613"/>
                <a:gridCol w="837675"/>
                <a:gridCol w="663613"/>
                <a:gridCol w="663613"/>
                <a:gridCol w="837675"/>
                <a:gridCol w="663613"/>
                <a:gridCol w="663613"/>
              </a:tblGrid>
              <a:tr h="26578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AP </a:t>
                      </a:r>
                      <a:r>
                        <a:rPr lang="th-TH" sz="16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คงค้าง ณ วันที่ 30 กันยายน 2559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AP </a:t>
                      </a:r>
                      <a:r>
                        <a:rPr lang="th-TH" sz="16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คงค้าง ณ วันที่ 31 ธันวาคม 2559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AP </a:t>
                      </a:r>
                      <a:r>
                        <a:rPr lang="th-TH" sz="16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คงค้าง ณ วันที่ 31 มีนาคม 2560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รายชื่อส่วนงาน/หน่วยงาน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ไม่มี </a:t>
                      </a:r>
                      <a:r>
                        <a:rPr lang="en-US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AP </a:t>
                      </a:r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คงค้าง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มี </a:t>
                      </a:r>
                      <a:r>
                        <a:rPr lang="en-US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AP </a:t>
                      </a:r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คงค้าง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ไม่มี </a:t>
                      </a:r>
                      <a:r>
                        <a:rPr lang="en-US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AP </a:t>
                      </a:r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คงค้าง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มี </a:t>
                      </a:r>
                      <a:r>
                        <a:rPr lang="en-US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AP </a:t>
                      </a:r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คงค้าง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ไม่มี </a:t>
                      </a:r>
                      <a:r>
                        <a:rPr lang="en-US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AP </a:t>
                      </a:r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คงค้าง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มี </a:t>
                      </a:r>
                      <a:r>
                        <a:rPr lang="en-US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AP </a:t>
                      </a:r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คงค้าง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ตอบกลับ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ไม่ตอบกลับ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ตอบกลับ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ไม่ตอบกลับ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ตอบกลับ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ไม่ตอบกลับ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คณะเภสัชศาสตร์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คณะวิทยาการสารสนเทศ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คณะภูมิสารสนเทศศาสตร์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สถาบันภาษา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โรงเรียนสาธิตอาชีวศึกษา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คณะดนตรีและการแสดง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โครงการจัดตั้งคณะพาณิชยศาสตร์ ฯ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สำนักพัฒนานวัตกรรม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สถาบันวิทยาศาสตร์ทางทะเล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โรงพยาบาลมหาวิทยาลัยบูรพา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โรงเรียนสาธิตพิบูลบำเพ็ญ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691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51840" y="2204864"/>
            <a:ext cx="7562800" cy="2880320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7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แจ้งการตัดโอนเงิน</a:t>
            </a:r>
          </a:p>
          <a:p>
            <a:r>
              <a:rPr lang="th-TH" sz="7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ที่โอนเข้าบัญชีเงินฝากธนาคาร</a:t>
            </a:r>
            <a:endParaRPr lang="th-TH" sz="7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298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792" y="994718"/>
            <a:ext cx="8219256" cy="706090"/>
          </a:xfrm>
        </p:spPr>
        <p:txBody>
          <a:bodyPr>
            <a:normAutofit/>
          </a:bodyPr>
          <a:lstStyle/>
          <a:p>
            <a:pPr algn="l"/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แจ้งการตัดโอน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เงินที่</a:t>
            </a:r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โอนเข้าบัญชีเงินฝากธนาคาร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7544" y="2051576"/>
            <a:ext cx="8174880" cy="324963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th-TH" sz="20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500" dirty="0" smtClean="0">
                <a:latin typeface="Angsana New" pitchFamily="18" charset="-34"/>
                <a:cs typeface="Angsana New" pitchFamily="18" charset="-34"/>
              </a:rPr>
              <a:t>ตามที่สำนักตรวจเงินแผ่นดินจังหวัดชลบุรี ได้ตรวจสอบผลการดำเนินงานของมหาวิทยาลัยประจำปีงบประมาณ 2559 พบว่ามีเงินโอนเข้าบัญชีธนาคาร ซึ่งมียอดคงค้างยังไม่มีผู้ประสงค์แจ้งออกใบเสร็จรับเงินจำนวนมาก ดังนั้นสำนักตรวจเงินแผ่นดินจังหวัดชลบุรีได้แนะนำให้มหาวิทยาลัยดำเนินการตัดโอนเงินที่ไม่มีผู้ประสงค์แจ้งออกใบเสร็จรับเงินเข้าเป็นรายได้ของมหาวิทยาลัยทุกสิ้นปีงบประมาณ ดังนั้นมหาวิทยาลัยขอแจ้งให้ทุกส่วนงาน/หน่วยงานทราบและถือปฏิบัติดังนี้</a:t>
            </a:r>
            <a:endParaRPr lang="th-TH" sz="2000" b="1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th-TH" sz="20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1381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792" y="994718"/>
            <a:ext cx="8219256" cy="706090"/>
          </a:xfrm>
        </p:spPr>
        <p:txBody>
          <a:bodyPr>
            <a:normAutofit/>
          </a:bodyPr>
          <a:lstStyle/>
          <a:p>
            <a:pPr algn="l"/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แจ้งการตัดโอน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เงินที่</a:t>
            </a:r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โอนเข้าบัญชีเงินฝากธนาคาร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7544" y="2051576"/>
            <a:ext cx="8174880" cy="404172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th-TH" sz="20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500" dirty="0" smtClean="0">
                <a:latin typeface="Angsana New" pitchFamily="18" charset="-34"/>
                <a:cs typeface="Angsana New" pitchFamily="18" charset="-34"/>
              </a:rPr>
              <a:t>1. เมื่อส่วนงาน/หน่วยงาน ได้แจ้งให้หน่วยงานหรือผู้ใด โอนเงินเข้าบัญชีเงินฝากธนาคารของมหาวิทยาลัยทุกบัญชี ให้ส่วนงาน/หน่วยงานติดตามขอหลักฐานการโอนเงิน      เพื่อนำมาออกใบเสร็จรับเงินทันที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th-TH" sz="25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5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               </a:t>
            </a:r>
            <a:r>
              <a:rPr lang="th-TH" sz="2500" dirty="0" smtClean="0">
                <a:latin typeface="Angsana New" pitchFamily="18" charset="-34"/>
                <a:cs typeface="Angsana New" pitchFamily="18" charset="-34"/>
              </a:rPr>
              <a:t>2. หากมียอดเงินโอนคงค้างซึ่งยังไม่ออกใบเสร็จรับเงิน มหาวิทยาลัยจะดำเนินการ ตัดโอนเป็นเงินรายได้ของมหาวิทยาลัยแล้วส่วนงาน/หน่วยงานจะไม่สามารถเรียกร้องให้มหาวิทยาลัยคืนเงินจำนวนดังกล่าวได้อีก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th-TH" sz="20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                     </a:t>
            </a:r>
            <a:r>
              <a:rPr lang="th-TH" sz="2500" dirty="0" smtClean="0">
                <a:latin typeface="Angsana New" pitchFamily="18" charset="-34"/>
                <a:cs typeface="Angsana New" pitchFamily="18" charset="-34"/>
              </a:rPr>
              <a:t>ทั้งนี้มหาวิทยาลัยจะเริ่มดำเนินการตามคำแนะนำของสำนักตรวจเงินแผ่นดินจังหวัดชลบุรีในปีงบประมาณ 2561 เป็นต้นไป</a:t>
            </a:r>
            <a:endParaRPr lang="th-TH" sz="2000" b="1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th-TH" sz="20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44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792" y="994718"/>
            <a:ext cx="8219256" cy="706090"/>
          </a:xfrm>
        </p:spPr>
        <p:txBody>
          <a:bodyPr>
            <a:normAutofit/>
          </a:bodyPr>
          <a:lstStyle/>
          <a:p>
            <a:pPr algn="l"/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แจ้งการตัดโอน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เงินที่</a:t>
            </a:r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โอนเข้าบัญชีเงินฝากธนาคาร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7544" y="2051576"/>
            <a:ext cx="8174880" cy="224152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th-TH" sz="20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500" b="1" dirty="0" smtClean="0">
                <a:latin typeface="Angsana New" pitchFamily="18" charset="-34"/>
                <a:cs typeface="Angsana New" pitchFamily="18" charset="-34"/>
              </a:rPr>
              <a:t>ดังนั้น เงินโอนที่เข้ามาในปีงบประมาณ 2560 หากส่วนงาน/หน่วยงานได้รับแจ้ง     การโอนเงินเข้าบัญชีมหาวิทยาลัยจากผู้โอนเงิน ส่วนงาน/หน่วยงานต้องดำเนินการออกใบเสร็จรับเงิน ภายในวันที่ 31 สิงหาคม 2561</a:t>
            </a:r>
            <a:endParaRPr lang="th-TH" sz="25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8631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51840" y="2204864"/>
            <a:ext cx="7562800" cy="2880320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7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เงินค้ำประกันผลงาน</a:t>
            </a:r>
            <a:endParaRPr lang="th-TH" sz="7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985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384" y="237312"/>
            <a:ext cx="8219256" cy="706090"/>
          </a:xfrm>
        </p:spPr>
        <p:txBody>
          <a:bodyPr>
            <a:normAutofit/>
          </a:bodyPr>
          <a:lstStyle/>
          <a:p>
            <a:pPr algn="l"/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ตัวอย่าง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ค่าใช้จ่ายค้างจ่าย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  <p:graphicFrame>
        <p:nvGraphicFramePr>
          <p:cNvPr id="3" name="ไดอะแกรม 2"/>
          <p:cNvGraphicFramePr/>
          <p:nvPr>
            <p:extLst>
              <p:ext uri="{D42A27DB-BD31-4B8C-83A1-F6EECF244321}">
                <p14:modId xmlns:p14="http://schemas.microsoft.com/office/powerpoint/2010/main" val="3606064956"/>
              </p:ext>
            </p:extLst>
          </p:nvPr>
        </p:nvGraphicFramePr>
        <p:xfrm>
          <a:off x="323528" y="975008"/>
          <a:ext cx="856342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84504" y="1772816"/>
            <a:ext cx="20162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การเงิน</a:t>
            </a:r>
            <a:endParaRPr lang="th-TH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3008" y="1752784"/>
            <a:ext cx="20162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พัสดุ</a:t>
            </a:r>
            <a:endParaRPr lang="th-TH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8683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792" y="994718"/>
            <a:ext cx="8219256" cy="706090"/>
          </a:xfrm>
        </p:spPr>
        <p:txBody>
          <a:bodyPr>
            <a:normAutofit/>
          </a:bodyPr>
          <a:lstStyle/>
          <a:p>
            <a:pPr algn="l"/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เงินค้ำประกันผลงาน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7544" y="2051576"/>
            <a:ext cx="8174880" cy="324963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th-TH" sz="20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500" dirty="0" smtClean="0">
                <a:latin typeface="Angsana New" pitchFamily="18" charset="-34"/>
                <a:cs typeface="Angsana New" pitchFamily="18" charset="-34"/>
              </a:rPr>
              <a:t>การส่งเงินค้ำประกันผลงาน “รายได้จากการให้บริการวิชาการ” และ “รายได้จากการให้บริการวิจัย” ขอให้ส่วนงาน/หน่วยงาน นำส่งใบเสร็จเงินค้ำประกันผลงานพร้อมกันในวันที่นำส่งเงินรายได้โครงการนั้นๆ ให้กับกองคลังและทรัพย์สิน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th-TH" sz="25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500" dirty="0" smtClean="0">
                <a:latin typeface="Angsana New" pitchFamily="18" charset="-34"/>
                <a:cs typeface="Angsana New" pitchFamily="18" charset="-34"/>
              </a:rPr>
              <a:t>เมื่อต้องการขอคืนเงินค้ำประกันผลงาน ให้ส่วนงาน/หน่วยงาน ทำบันทึกข้อความ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th-TH" sz="2500" dirty="0" smtClean="0">
                <a:latin typeface="Angsana New" pitchFamily="18" charset="-34"/>
                <a:cs typeface="Angsana New" pitchFamily="18" charset="-34"/>
              </a:rPr>
              <a:t>ขอคืนใบเสร็จเงินค้ำประกันผลงานมายังกองคลังและทรัพย์สิน และทางกองคลังและทรัพย์สินจะดำเนินการคืนใบเสร็จเงินค้ำประกันผลงานไปยังส่วนงาน/หน่วยงาน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th-TH" sz="25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500" dirty="0" smtClean="0">
                <a:latin typeface="Angsana New" pitchFamily="18" charset="-34"/>
                <a:cs typeface="Angsana New" pitchFamily="18" charset="-34"/>
              </a:rPr>
              <a:t>ทั้งนี้จะมีหนังสือเวียนตามไปในภายหลังแจ้งเรื่องการนำส่งเงินค้ำประกันผลงาน</a:t>
            </a:r>
            <a:endParaRPr lang="th-TH" sz="2000" dirty="0" smtClean="0">
              <a:latin typeface="Angsana New" pitchFamily="18" charset="-34"/>
              <a:cs typeface="Angsana New" pitchFamily="18" charset="-34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th-TH" sz="20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4151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7998"/>
            <a:ext cx="8219256" cy="706090"/>
          </a:xfrm>
        </p:spPr>
        <p:txBody>
          <a:bodyPr>
            <a:normAutofit/>
          </a:bodyPr>
          <a:lstStyle/>
          <a:p>
            <a:pPr algn="l"/>
            <a:r>
              <a:rPr lang="th-TH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รายงานค่าใช้จ่ายค้างจ่าย</a:t>
            </a:r>
            <a:endParaRPr lang="th-TH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1" t="17851" r="12825" b="7008"/>
          <a:stretch/>
        </p:blipFill>
        <p:spPr bwMode="auto">
          <a:xfrm>
            <a:off x="304984" y="1209224"/>
            <a:ext cx="8519365" cy="4857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82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7998"/>
            <a:ext cx="8219256" cy="706090"/>
          </a:xfrm>
        </p:spPr>
        <p:txBody>
          <a:bodyPr>
            <a:normAutofit/>
          </a:bodyPr>
          <a:lstStyle/>
          <a:p>
            <a:pPr algn="l"/>
            <a:r>
              <a:rPr lang="th-TH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เอกสารประกอบการส่งรายงานค่าใช้จ่ายค้างจ่าย</a:t>
            </a:r>
            <a:endParaRPr lang="th-TH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24128" y="10160"/>
            <a:ext cx="3106504" cy="466512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</a:rPr>
              <a:t>งานบัญชี กองคลังและทรัพย์สิน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28" y="-9964"/>
            <a:ext cx="504056" cy="486636"/>
          </a:xfrm>
          <a:prstGeom prst="rect">
            <a:avLst/>
          </a:prstGeom>
        </p:spPr>
      </p:pic>
      <p:graphicFrame>
        <p:nvGraphicFramePr>
          <p:cNvPr id="3" name="ไดอะแกรม 2"/>
          <p:cNvGraphicFramePr/>
          <p:nvPr>
            <p:extLst>
              <p:ext uri="{D42A27DB-BD31-4B8C-83A1-F6EECF244321}">
                <p14:modId xmlns:p14="http://schemas.microsoft.com/office/powerpoint/2010/main" val="895577578"/>
              </p:ext>
            </p:extLst>
          </p:nvPr>
        </p:nvGraphicFramePr>
        <p:xfrm>
          <a:off x="849680" y="1397000"/>
          <a:ext cx="74888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4236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หยดน้ำ">
  <a:themeElements>
    <a:clrScheme name="หยดน้ำ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หยดน้ำ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หยดน้ำ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TM04033925[[fn=หยดน้ำ]]</Template>
  <TotalTime>3999</TotalTime>
  <Words>3626</Words>
  <Application>Microsoft Office PowerPoint</Application>
  <PresentationFormat>นำเสนอทางหน้าจอ (4:3)</PresentationFormat>
  <Paragraphs>2062</Paragraphs>
  <Slides>70</Slides>
  <Notes>70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ชื่อเรื่องสไลด์</vt:lpstr>
      </vt:variant>
      <vt:variant>
        <vt:i4>70</vt:i4>
      </vt:variant>
    </vt:vector>
  </HeadingPairs>
  <TitlesOfParts>
    <vt:vector size="81" baseType="lpstr">
      <vt:lpstr>Angsana New</vt:lpstr>
      <vt:lpstr>Arial</vt:lpstr>
      <vt:lpstr>Calibri</vt:lpstr>
      <vt:lpstr>Cordia New</vt:lpstr>
      <vt:lpstr>Tahoma</vt:lpstr>
      <vt:lpstr>TH SarabunIT๙</vt:lpstr>
      <vt:lpstr>TH SarabunPSK</vt:lpstr>
      <vt:lpstr>Tw Cen MT</vt:lpstr>
      <vt:lpstr>Wingdings 2</vt:lpstr>
      <vt:lpstr>หยดน้ำ</vt:lpstr>
      <vt:lpstr>Worksheet</vt:lpstr>
      <vt:lpstr>เสวนาระบบบัญชีสามมิติและงานบัญชี ประจำปี 2560</vt:lpstr>
      <vt:lpstr>หัวข้อการเสวนา</vt:lpstr>
      <vt:lpstr>หัวข้อการเสวนา</vt:lpstr>
      <vt:lpstr>งานนำเสนอ PowerPoint</vt:lpstr>
      <vt:lpstr>ค่าใช้จ่ายค้างจ่าย</vt:lpstr>
      <vt:lpstr>งานนำเสนอ PowerPoint</vt:lpstr>
      <vt:lpstr>ตัวอย่าง : ค่าใช้จ่ายค้างจ่าย</vt:lpstr>
      <vt:lpstr>รายงานค่าใช้จ่ายค้างจ่าย</vt:lpstr>
      <vt:lpstr>เอกสารประกอบการส่งรายงานค่าใช้จ่ายค้างจ่าย</vt:lpstr>
      <vt:lpstr>งานนำเสนอ PowerPoint</vt:lpstr>
      <vt:lpstr>การเรียกรายงานการกันเงินงบประมาณ</vt:lpstr>
      <vt:lpstr>การเรียกรายงานการกันเงินงบประมาณ</vt:lpstr>
      <vt:lpstr>หลังจากที่ส่งข้อมูลให้บันทึกค่าใช้จ่ายค้างจ่ายแล้ว  ต้องเตรียมข้อมูลด้วยว่าค่าใช้จ่ายค้างจ่ายดังกล่าว  บันทึกเบิกเป็น AP อะไรบ้าง  เพื่อใช้เป็นข้อมูลให้สำนักตรวจเงินแผ่นดินตรวจสอบในภายหลัง</vt:lpstr>
      <vt:lpstr>ข้อสังเกต : สำนักตรวจเงินแผ่นดิน  ค่าใช้จ่ายค้างเบิกข้ามปีงบประมาณที่ไม่ส่งมาบันทึก เป็นค่าใช้จ่ายค้างจ่ายก่อนขออนุมัติไม่ควรอนุมัติให้เบิกจ่าย</vt:lpstr>
      <vt:lpstr>งานนำเสนอ PowerPoint</vt:lpstr>
      <vt:lpstr>งานนำเสนอ PowerPoint</vt:lpstr>
      <vt:lpstr>ค่าใช้จ่ายจ่ายล่วงหน้า</vt:lpstr>
      <vt:lpstr>รายงานค่าใช้จ่ายจ่ายล่วงหน้า</vt:lpstr>
      <vt:lpstr>เอกสารประกอบการส่งรายงานค่าใช้จ่ายจ่ายล่วงหน้า</vt:lpstr>
      <vt:lpstr>งานนำเสนอ PowerPoint</vt:lpstr>
      <vt:lpstr>รายได้รับล่วงหน้า</vt:lpstr>
      <vt:lpstr>รายได้รับล่วงหน้า</vt:lpstr>
      <vt:lpstr>รายได้รับล่วงหน้า</vt:lpstr>
      <vt:lpstr>รายได้รับล่วงหน้า</vt:lpstr>
      <vt:lpstr>รายงานรายได้รับล่วงหน้า</vt:lpstr>
      <vt:lpstr>งานนำเสนอ PowerPoint</vt:lpstr>
      <vt:lpstr>รายได้ค้างรับ</vt:lpstr>
      <vt:lpstr>รายได้ค้างรับ</vt:lpstr>
      <vt:lpstr>รายได้ค้างรับ</vt:lpstr>
      <vt:lpstr>รายงานรายได้ค้างรับ</vt:lpstr>
      <vt:lpstr>ส่วนงาน/หน่วยงานที่มีค่าหอพักนิสิต/นักเรียน</vt:lpstr>
      <vt:lpstr>ระยะเวลาการบันทึกบัญชีรับรู้รายได้ค่าหอพักนิสิต/นักเรียน</vt:lpstr>
      <vt:lpstr>การบันทึกบัญชีรับรู้รายได้ค่าหอพักนิสิต/นักเรียน</vt:lpstr>
      <vt:lpstr>การบันทึกบัญชีรับรู้รายได้ค่าหอพักนิสิต/นักเรียน</vt:lpstr>
      <vt:lpstr>การบันทึกบัญชีรับรู้รายได้ค่าหอพักนิสิต/นักเรียน</vt:lpstr>
      <vt:lpstr>การบันทึกบัญชีรับรู้รายได้ค่าหอพักนิสิต/นักเรียน</vt:lpstr>
      <vt:lpstr>การบันทึกบัญชีรับรู้รายได้ค่าหอพักนิสิต/นักเรียน</vt:lpstr>
      <vt:lpstr>การบันทึกบัญชีรับรู้รายได้ค่าหอพักนิสิต/นักเรียน</vt:lpstr>
      <vt:lpstr>การบันทึกบัญชีรับรู้รายได้ค่าหอพักนิสิต/นักเรียน</vt:lpstr>
      <vt:lpstr>สรุปเรื่องรายได้ค่าหอพักนิสิต/นักเรียน</vt:lpstr>
      <vt:lpstr>สรุปเรื่องรายได้ค่าหอพักนิสิต/นักเรียน</vt:lpstr>
      <vt:lpstr>งานนำเสนอ PowerPoint</vt:lpstr>
      <vt:lpstr>เงินประกันสัญญา</vt:lpstr>
      <vt:lpstr>เงินประกันสัญญา</vt:lpstr>
      <vt:lpstr>เงินประกันสัญญา</vt:lpstr>
      <vt:lpstr>แบบชี้แจงรายละเอียดการคืนหลักประกันสัญญา</vt:lpstr>
      <vt:lpstr>วิธีการเรียกรายงานเงินประกันสัญญาคงค้าง</vt:lpstr>
      <vt:lpstr>ตัวอย่างรายงานเงินประกันสัญญาคงค้าง</vt:lpstr>
      <vt:lpstr>ข้อมูลการส่งรายงานเงินประกันสัญญาประจำเดือน</vt:lpstr>
      <vt:lpstr>ข้อมูลการส่งรายงานเงินประกันสัญญาประจำเดือน</vt:lpstr>
      <vt:lpstr>ข้อมูลการส่งรายงานเงินประกันสัญญาประจำเดือน</vt:lpstr>
      <vt:lpstr>ข้อมูลการส่งรายงานเงินประกันสัญญาประจำเดือน</vt:lpstr>
      <vt:lpstr>งานนำเสนอ PowerPoint</vt:lpstr>
      <vt:lpstr>วัสดุคงเหลือ</vt:lpstr>
      <vt:lpstr>วิธีการเรียกรายงานวัสดุคงเหลือประจำเดือน</vt:lpstr>
      <vt:lpstr>ข้อมูลการส่งรายงานวัสดุคงเหลือประจำเดือน</vt:lpstr>
      <vt:lpstr>ข้อมูลการส่งรายงานวัสดุคงเหลือประจำเดือน</vt:lpstr>
      <vt:lpstr>ข้อมูลการส่งรายงานวัสดุคงเหลือประจำเดือน</vt:lpstr>
      <vt:lpstr>ข้อมูลการส่งรายงานวัสดุคงเหลือประจำเดือน</vt:lpstr>
      <vt:lpstr>การขอยกเลิก RV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แจ้งการตัดโอนเงินที่โอนเข้าบัญชีเงินฝากธนาคาร</vt:lpstr>
      <vt:lpstr>แจ้งการตัดโอนเงินที่โอนเข้าบัญชีเงินฝากธนาคาร</vt:lpstr>
      <vt:lpstr>แจ้งการตัดโอนเงินที่โอนเข้าบัญชีเงินฝากธนาคาร</vt:lpstr>
      <vt:lpstr>งานนำเสนอ PowerPoint</vt:lpstr>
      <vt:lpstr>เงินค้ำประกันผลงาน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งานบัญชี กองคลังและทรัพย์สิน</dc:title>
  <dc:creator>Administrator</dc:creator>
  <cp:lastModifiedBy>BUU</cp:lastModifiedBy>
  <cp:revision>208</cp:revision>
  <cp:lastPrinted>2017-08-23T03:17:49Z</cp:lastPrinted>
  <dcterms:created xsi:type="dcterms:W3CDTF">2015-04-09T08:46:23Z</dcterms:created>
  <dcterms:modified xsi:type="dcterms:W3CDTF">2017-08-23T06:32:24Z</dcterms:modified>
</cp:coreProperties>
</file>